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18"/>
  </p:handoutMasterIdLst>
  <p:sldIdLst>
    <p:sldId id="1739" r:id="rId3"/>
    <p:sldId id="993" r:id="rId5"/>
    <p:sldId id="2697" r:id="rId6"/>
    <p:sldId id="2311" r:id="rId7"/>
    <p:sldId id="2702" r:id="rId8"/>
    <p:sldId id="2735" r:id="rId9"/>
    <p:sldId id="2737" r:id="rId10"/>
    <p:sldId id="2699" r:id="rId11"/>
    <p:sldId id="2313" r:id="rId12"/>
    <p:sldId id="2285" r:id="rId13"/>
    <p:sldId id="2461" r:id="rId14"/>
    <p:sldId id="2462" r:id="rId15"/>
    <p:sldId id="2704" r:id="rId16"/>
    <p:sldId id="2734" r:id="rId17"/>
  </p:sldIdLst>
  <p:sldSz cx="12192000" cy="6858000"/>
  <p:notesSz cx="6858000" cy="9144000"/>
  <p:custDataLst>
    <p:tags r:id="rId23"/>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默认节" id="{3E925020-1FD7-48F2-B9D6-81DB7CB25D28}">
          <p14:sldIdLst>
            <p14:sldId id="1739"/>
            <p14:sldId id="993"/>
            <p14:sldId id="2697"/>
            <p14:sldId id="2311"/>
            <p14:sldId id="2702"/>
            <p14:sldId id="2735"/>
            <p14:sldId id="2737"/>
            <p14:sldId id="2699"/>
            <p14:sldId id="2313"/>
            <p14:sldId id="2285"/>
            <p14:sldId id="2461"/>
            <p14:sldId id="2462"/>
            <p14:sldId id="2704"/>
            <p14:sldId id="2734"/>
          </p14:sldIdLst>
        </p14:section>
      </p14:sectionLst>
    </p:ext>
    <p:ext uri="{EFAFB233-063F-42B5-8137-9DF3F51BA10A}">
      <p15:sldGuideLst xmlns:p15="http://schemas.microsoft.com/office/powerpoint/2012/main">
        <p15:guide id="1" orient="horz" pos="2352" userDrawn="1">
          <p15:clr>
            <a:srgbClr val="A4A3A4"/>
          </p15:clr>
        </p15:guide>
        <p15:guide id="2" pos="376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cmAuthor id="2" name="Hongfei" initials="H" lastIdx="2" clrIdx="1"/>
  <p:cmAuthor id="3" name="OPTOSKY" initials="O" lastIdx="1" clrIdx="2"/>
  <p:cmAuthor id="4" name="Administrator" initials="A"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6C6F8"/>
    <a:srgbClr val="7FCEF9"/>
    <a:srgbClr val="2495D6"/>
    <a:srgbClr val="E1E0E0"/>
    <a:srgbClr val="FFFFFF"/>
    <a:srgbClr val="3186C3"/>
    <a:srgbClr val="FA6D6A"/>
    <a:srgbClr val="93D9A7"/>
    <a:srgbClr val="7F77B2"/>
    <a:srgbClr val="9BB3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主题样式 1 - 强调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108" d="100"/>
          <a:sy n="108" d="100"/>
        </p:scale>
        <p:origin x="678" y="102"/>
      </p:cViewPr>
      <p:guideLst>
        <p:guide orient="horz" pos="2352"/>
        <p:guide pos="3768"/>
      </p:guideLst>
    </p:cSldViewPr>
  </p:slideViewPr>
  <p:notesTextViewPr>
    <p:cViewPr>
      <p:scale>
        <a:sx n="100" d="100"/>
        <a:sy n="100" d="100"/>
      </p:scale>
      <p:origin x="0" y="0"/>
    </p:cViewPr>
  </p:notesTextViewPr>
  <p:notesViewPr>
    <p:cSldViewPr>
      <p:cViewPr varScale="1">
        <p:scale>
          <a:sx n="60" d="100"/>
          <a:sy n="60" d="100"/>
        </p:scale>
        <p:origin x="1680" y="90"/>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3" Type="http://schemas.openxmlformats.org/officeDocument/2006/relationships/tags" Target="tags/tag62.xml"/><Relationship Id="rId22" Type="http://schemas.openxmlformats.org/officeDocument/2006/relationships/commentAuthors" Target="commentAuthors.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handoutMaster" Target="handoutMasters/handoutMaster1.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29E3AE8-2427-40AD-95D3-C9557C6351F1}"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A2C4A9-9E26-4536-880A-91A36F0CCCA1}" type="slidenum">
              <a:rPr lang="zh-CN" altLang="en-US" smtClean="0"/>
            </a:fld>
            <a:endParaRPr lang="zh-CN" altLang="en-US"/>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lstStyle>
            <a:lvl1pPr>
              <a:defRPr sz="1200" smtClean="0">
                <a:latin typeface="Calibri" panose="020F0502020204030204" pitchFamily="34" charset="0"/>
                <a:ea typeface="微软雅黑" panose="020B0503020204020204" charset="-122"/>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lstStyle>
            <a:lvl1pPr algn="r">
              <a:defRPr sz="1200" smtClean="0">
                <a:latin typeface="Calibri" panose="020F0502020204030204" pitchFamily="34" charset="0"/>
                <a:ea typeface="微软雅黑" panose="020B0503020204020204" charset="-122"/>
              </a:defRPr>
            </a:lvl1pPr>
          </a:lstStyle>
          <a:p>
            <a:pPr>
              <a:defRPr/>
            </a:pPr>
            <a:fld id="{1209C23F-329E-4A89-A65A-A2C7C4D48F3E}" type="datetimeFigureOut">
              <a:rPr lang="en-US"/>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endParaRPr lang="en-US" noProof="0"/>
          </a:p>
          <a:p>
            <a:pPr lvl="1"/>
            <a:r>
              <a:rPr lang="en-US" noProof="0"/>
              <a:t>Second level</a:t>
            </a:r>
            <a:endParaRPr lang="en-US" noProof="0"/>
          </a:p>
          <a:p>
            <a:pPr lvl="2"/>
            <a:r>
              <a:rPr lang="en-US" noProof="0"/>
              <a:t>Third level</a:t>
            </a:r>
            <a:endParaRPr lang="en-US" noProof="0"/>
          </a:p>
          <a:p>
            <a:pPr lvl="3"/>
            <a:r>
              <a:rPr lang="en-US" noProof="0"/>
              <a:t>Fourth level</a:t>
            </a:r>
            <a:endParaRPr lang="en-US" noProof="0"/>
          </a:p>
          <a:p>
            <a:pPr lvl="4"/>
            <a:r>
              <a:rPr lang="en-US" noProof="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lstStyle>
            <a:lvl1pPr>
              <a:defRPr sz="1200" smtClean="0">
                <a:latin typeface="Calibri" panose="020F0502020204030204" pitchFamily="34" charset="0"/>
                <a:ea typeface="微软雅黑" panose="020B0503020204020204" charset="-122"/>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smtClean="0">
                <a:latin typeface="Calibri" panose="020F0502020204030204" pitchFamily="34" charset="0"/>
                <a:ea typeface="微软雅黑" panose="020B0503020204020204" charset="-122"/>
              </a:defRPr>
            </a:lvl1pPr>
          </a:lstStyle>
          <a:p>
            <a:pPr>
              <a:defRPr/>
            </a:pPr>
            <a:fld id="{FC94DBE2-3545-44B7-BC1C-43228D3B747F}" type="slidenum">
              <a:rPr lang="en-US"/>
            </a:fld>
            <a:endParaRPr lang="en-US"/>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微软雅黑" panose="020B0503020204020204" charset="-122"/>
        <a:cs typeface="微软雅黑" panose="020B0503020204020204" charset="-122"/>
      </a:defRPr>
    </a:lvl1pPr>
    <a:lvl2pPr marL="457200" algn="l" rtl="0" eaLnBrk="0" fontAlgn="base" hangingPunct="0">
      <a:spcBef>
        <a:spcPct val="30000"/>
      </a:spcBef>
      <a:spcAft>
        <a:spcPct val="0"/>
      </a:spcAft>
      <a:defRPr sz="1200" kern="1200">
        <a:solidFill>
          <a:schemeClr val="tx1"/>
        </a:solidFill>
        <a:latin typeface="+mn-lt"/>
        <a:ea typeface="微软雅黑" panose="020B0503020204020204" charset="-122"/>
        <a:cs typeface="微软雅黑" panose="020B0503020204020204" charset="-122"/>
      </a:defRPr>
    </a:lvl2pPr>
    <a:lvl3pPr marL="914400" algn="l" rtl="0" eaLnBrk="0" fontAlgn="base" hangingPunct="0">
      <a:spcBef>
        <a:spcPct val="30000"/>
      </a:spcBef>
      <a:spcAft>
        <a:spcPct val="0"/>
      </a:spcAft>
      <a:defRPr sz="1200" kern="1200">
        <a:solidFill>
          <a:schemeClr val="tx1"/>
        </a:solidFill>
        <a:latin typeface="+mn-lt"/>
        <a:ea typeface="微软雅黑" panose="020B0503020204020204" charset="-122"/>
        <a:cs typeface="微软雅黑" panose="020B0503020204020204" charset="-122"/>
      </a:defRPr>
    </a:lvl3pPr>
    <a:lvl4pPr marL="1371600" algn="l" rtl="0" eaLnBrk="0" fontAlgn="base" hangingPunct="0">
      <a:spcBef>
        <a:spcPct val="30000"/>
      </a:spcBef>
      <a:spcAft>
        <a:spcPct val="0"/>
      </a:spcAft>
      <a:defRPr sz="1200" kern="1200">
        <a:solidFill>
          <a:schemeClr val="tx1"/>
        </a:solidFill>
        <a:latin typeface="+mn-lt"/>
        <a:ea typeface="微软雅黑" panose="020B0503020204020204" charset="-122"/>
        <a:cs typeface="微软雅黑" panose="020B0503020204020204" charset="-122"/>
      </a:defRPr>
    </a:lvl4pPr>
    <a:lvl5pPr marL="1828800" algn="l" rtl="0" eaLnBrk="0" fontAlgn="base" hangingPunct="0">
      <a:spcBef>
        <a:spcPct val="30000"/>
      </a:spcBef>
      <a:spcAft>
        <a:spcPct val="0"/>
      </a:spcAft>
      <a:defRPr sz="1200" kern="1200">
        <a:solidFill>
          <a:schemeClr val="tx1"/>
        </a:solidFill>
        <a:latin typeface="+mn-lt"/>
        <a:ea typeface="微软雅黑" panose="020B0503020204020204" charset="-122"/>
        <a:cs typeface="微软雅黑" panose="020B0503020204020204" charset="-122"/>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卡尔费休水分</a:t>
            </a:r>
            <a:r>
              <a:rPr lang="zh-CN" altLang="en-US"/>
              <a:t>仪</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15" name="组合 14"/>
          <p:cNvGrpSpPr/>
          <p:nvPr userDrawn="1"/>
        </p:nvGrpSpPr>
        <p:grpSpPr>
          <a:xfrm>
            <a:off x="264795" y="182245"/>
            <a:ext cx="372110" cy="277495"/>
            <a:chOff x="-2714092" y="2718475"/>
            <a:chExt cx="2989799" cy="2228531"/>
          </a:xfrm>
        </p:grpSpPr>
        <p:sp>
          <p:nvSpPr>
            <p:cNvPr id="17" name="圆角矩形 16"/>
            <p:cNvSpPr/>
            <p:nvPr/>
          </p:nvSpPr>
          <p:spPr>
            <a:xfrm rot="2700000">
              <a:off x="-1952823" y="2718477"/>
              <a:ext cx="2228529" cy="2228530"/>
            </a:xfrm>
            <a:prstGeom prst="roundRect">
              <a:avLst>
                <a:gd name="adj" fmla="val 12461"/>
              </a:avLst>
            </a:prstGeom>
            <a:gradFill>
              <a:gsLst>
                <a:gs pos="0">
                  <a:srgbClr val="00A3E4"/>
                </a:gs>
                <a:gs pos="100000">
                  <a:srgbClr val="214BAE"/>
                </a:gs>
              </a:gsLst>
              <a:lin ang="1200000" scaled="0"/>
            </a:gra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105号-简雅黑" panose="00000500000000000000" pitchFamily="2" charset="-122"/>
                <a:ea typeface="字魂105号-简雅黑" panose="00000500000000000000" pitchFamily="2" charset="-122"/>
              </a:endParaRPr>
            </a:p>
          </p:txBody>
        </p:sp>
        <p:sp>
          <p:nvSpPr>
            <p:cNvPr id="18" name="圆角矩形 17"/>
            <p:cNvSpPr/>
            <p:nvPr/>
          </p:nvSpPr>
          <p:spPr>
            <a:xfrm rot="2700000">
              <a:off x="-2714091" y="2718474"/>
              <a:ext cx="2228526" cy="2228527"/>
            </a:xfrm>
            <a:prstGeom prst="roundRect">
              <a:avLst>
                <a:gd name="adj" fmla="val 12461"/>
              </a:avLst>
            </a:prstGeom>
            <a:solidFill>
              <a:schemeClr val="bg1"/>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105号-简雅黑" panose="00000500000000000000" pitchFamily="2" charset="-122"/>
                <a:ea typeface="字魂105号-简雅黑" panose="00000500000000000000" pitchFamily="2" charset="-122"/>
              </a:endParaRPr>
            </a:p>
          </p:txBody>
        </p:sp>
      </p:grpSp>
      <p:pic>
        <p:nvPicPr>
          <p:cNvPr id="4" name="图片 3" descr="不常见3"/>
          <p:cNvPicPr>
            <a:picLocks noChangeAspect="1"/>
          </p:cNvPicPr>
          <p:nvPr userDrawn="1"/>
        </p:nvPicPr>
        <p:blipFill>
          <a:blip r:embed="rId2"/>
          <a:stretch>
            <a:fillRect/>
          </a:stretch>
        </p:blipFill>
        <p:spPr>
          <a:xfrm>
            <a:off x="10488295" y="150495"/>
            <a:ext cx="1535430" cy="403225"/>
          </a:xfrm>
          <a:prstGeom prst="rect">
            <a:avLst/>
          </a:prstGeom>
        </p:spPr>
      </p:pic>
      <p:cxnSp>
        <p:nvCxnSpPr>
          <p:cNvPr id="16" name="直接连接符 15"/>
          <p:cNvCxnSpPr/>
          <p:nvPr userDrawn="1"/>
        </p:nvCxnSpPr>
        <p:spPr>
          <a:xfrm>
            <a:off x="0" y="682505"/>
            <a:ext cx="12192000" cy="0"/>
          </a:xfrm>
          <a:prstGeom prst="line">
            <a:avLst/>
          </a:prstGeom>
          <a:ln>
            <a:solidFill>
              <a:srgbClr val="595959"/>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showMasterSp="0" userDrawn="1">
  <p:cSld name="Title Slide">
    <p:spTree>
      <p:nvGrpSpPr>
        <p:cNvPr id="1" name=""/>
        <p:cNvGrpSpPr/>
        <p:nvPr/>
      </p:nvGrpSpPr>
      <p:grpSpPr>
        <a:xfrm>
          <a:off x="0" y="0"/>
          <a:ext cx="0" cy="0"/>
          <a:chOff x="0" y="0"/>
          <a:chExt cx="0" cy="0"/>
        </a:xfrm>
      </p:grpSpPr>
      <p:pic>
        <p:nvPicPr>
          <p:cNvPr id="3" name="图片 2" descr="ATR8500_外观图"/>
          <p:cNvPicPr>
            <a:picLocks noChangeAspect="1"/>
          </p:cNvPicPr>
          <p:nvPr userDrawn="1"/>
        </p:nvPicPr>
        <p:blipFill>
          <a:blip r:embed="rId2"/>
          <a:srcRect l="16670"/>
          <a:stretch>
            <a:fillRect/>
          </a:stretch>
        </p:blipFill>
        <p:spPr>
          <a:xfrm>
            <a:off x="4796155" y="-1270"/>
            <a:ext cx="8491220" cy="6859270"/>
          </a:xfrm>
          <a:prstGeom prst="rect">
            <a:avLst/>
          </a:prstGeom>
        </p:spPr>
      </p:pic>
      <p:sp>
        <p:nvSpPr>
          <p:cNvPr id="9" name="Rectangle 8"/>
          <p:cNvSpPr/>
          <p:nvPr userDrawn="1"/>
        </p:nvSpPr>
        <p:spPr>
          <a:xfrm>
            <a:off x="-93345" y="0"/>
            <a:ext cx="4889500" cy="6859270"/>
          </a:xfrm>
          <a:prstGeom prst="rect">
            <a:avLst/>
          </a:prstGeom>
          <a:solidFill>
            <a:srgbClr val="003D61">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00" dirty="0">
              <a:solidFill>
                <a:srgbClr val="FFFFFF"/>
              </a:solidFill>
              <a:latin typeface="微软雅黑" panose="020B0503020204020204" charset="-122"/>
              <a:ea typeface="微软雅黑" panose="020B0503020204020204" charset="-122"/>
              <a:cs typeface="微软雅黑" panose="020B0503020204020204" charset="-122"/>
            </a:endParaRPr>
          </a:p>
        </p:txBody>
      </p:sp>
      <p:sp>
        <p:nvSpPr>
          <p:cNvPr id="12" name="Rectangle 11"/>
          <p:cNvSpPr/>
          <p:nvPr userDrawn="1"/>
        </p:nvSpPr>
        <p:spPr>
          <a:xfrm>
            <a:off x="355599" y="6318663"/>
            <a:ext cx="5558368" cy="324836"/>
          </a:xfrm>
          <a:prstGeom prst="rect">
            <a:avLst/>
          </a:prstGeom>
        </p:spPr>
        <p:txBody>
          <a:bodyPr wrap="square" lIns="0" tIns="0" rIns="0" bIns="0" anchor="ctr" anchorCtr="0">
            <a:noAutofit/>
          </a:bodyPr>
          <a:lstStyle/>
          <a:p>
            <a:pPr>
              <a:spcBef>
                <a:spcPts val="0"/>
              </a:spcBef>
              <a:spcAft>
                <a:spcPts val="0"/>
              </a:spcAft>
            </a:pPr>
            <a:r>
              <a:rPr lang="en-US" sz="750" i="1" dirty="0">
                <a:solidFill>
                  <a:srgbClr val="FFFFFF"/>
                </a:solidFill>
                <a:latin typeface="微软雅黑" panose="020B0503020204020204" charset="-122"/>
                <a:ea typeface="微软雅黑" panose="020B0503020204020204" charset="-122"/>
                <a:cs typeface="微软雅黑" panose="020B0503020204020204" charset="-122"/>
              </a:rPr>
              <a:t>www.optosky.com                               0592-6102588</a:t>
            </a:r>
            <a:endParaRPr lang="en-US" sz="750" i="1" dirty="0">
              <a:solidFill>
                <a:srgbClr val="FFFFFF"/>
              </a:solidFill>
              <a:latin typeface="微软雅黑" panose="020B0503020204020204" charset="-122"/>
              <a:ea typeface="微软雅黑" panose="020B0503020204020204" charset="-122"/>
              <a:cs typeface="微软雅黑" panose="020B0503020204020204" charset="-122"/>
            </a:endParaRPr>
          </a:p>
        </p:txBody>
      </p:sp>
      <p:sp>
        <p:nvSpPr>
          <p:cNvPr id="14" name="Text Placeholder 8"/>
          <p:cNvSpPr>
            <a:spLocks noGrp="1"/>
          </p:cNvSpPr>
          <p:nvPr>
            <p:ph type="body" sz="quarter" idx="13" hasCustomPrompt="1"/>
          </p:nvPr>
        </p:nvSpPr>
        <p:spPr>
          <a:xfrm>
            <a:off x="355600" y="4124960"/>
            <a:ext cx="3786505" cy="1858010"/>
          </a:xfrm>
          <a:prstGeom prst="rect">
            <a:avLst/>
          </a:prstGeom>
        </p:spPr>
        <p:txBody>
          <a:bodyPr lIns="0" tIns="0" rIns="0" bIns="0"/>
          <a:lstStyle>
            <a:lvl1pPr marL="342900" indent="-342900">
              <a:buNone/>
              <a:defRPr lang="en-US" sz="1500" i="0" kern="1200" cap="all" baseline="0" dirty="0" smtClean="0">
                <a:solidFill>
                  <a:schemeClr val="bg1"/>
                </a:solidFill>
                <a:latin typeface="微软雅黑" panose="020B0503020204020204" charset="-122"/>
                <a:ea typeface="微软雅黑" panose="020B0503020204020204" charset="-122"/>
                <a:cs typeface="微软雅黑" panose="020B0503020204020204" charset="-122"/>
              </a:defRPr>
            </a:lvl1pPr>
            <a:lvl2pPr marL="0" indent="0">
              <a:buFont typeface="Arial" panose="020B0604020202020204" pitchFamily="34" charset="0"/>
              <a:buNone/>
              <a:defRPr lang="en-US" sz="1500" i="1" kern="1200" dirty="0" smtClean="0">
                <a:solidFill>
                  <a:schemeClr val="accent2">
                    <a:lumMod val="10000"/>
                    <a:lumOff val="90000"/>
                  </a:schemeClr>
                </a:solidFill>
                <a:latin typeface="微软雅黑" panose="020B0503020204020204" charset="-122"/>
                <a:ea typeface="微软雅黑" panose="020B0503020204020204" charset="-122"/>
                <a:cs typeface="微软雅黑" panose="020B0503020204020204" charset="-122"/>
              </a:defRPr>
            </a:lvl2pPr>
          </a:lstStyle>
          <a:p>
            <a:pPr marL="0" lvl="0" indent="0" algn="l" defTabSz="457200" rtl="0" eaLnBrk="1" latinLnBrk="0" hangingPunct="1">
              <a:spcBef>
                <a:spcPct val="20000"/>
              </a:spcBef>
            </a:pPr>
            <a:r>
              <a:rPr lang="en-US" dirty="0"/>
              <a:t>Presenter Name</a:t>
            </a:r>
            <a:endParaRPr lang="en-US" dirty="0"/>
          </a:p>
          <a:p>
            <a:pPr lvl="1"/>
            <a:r>
              <a:rPr lang="en-US" dirty="0"/>
              <a:t>Presenter Title</a:t>
            </a:r>
            <a:endParaRPr lang="en-US" dirty="0"/>
          </a:p>
        </p:txBody>
      </p:sp>
      <p:sp>
        <p:nvSpPr>
          <p:cNvPr id="16" name="Title Placeholder 2"/>
          <p:cNvSpPr>
            <a:spLocks noGrp="1"/>
          </p:cNvSpPr>
          <p:nvPr>
            <p:ph type="title"/>
          </p:nvPr>
        </p:nvSpPr>
        <p:spPr>
          <a:xfrm>
            <a:off x="355600" y="3060700"/>
            <a:ext cx="3785870" cy="826135"/>
          </a:xfrm>
          <a:prstGeom prst="rect">
            <a:avLst/>
          </a:prstGeom>
          <a:noFill/>
        </p:spPr>
        <p:txBody>
          <a:bodyPr vert="horz" lIns="0" tIns="0" rIns="0" bIns="0" rtlCol="0" anchor="ctr" anchorCtr="0">
            <a:normAutofit/>
          </a:bodyPr>
          <a:lstStyle>
            <a:lvl1pPr algn="l">
              <a:defRPr lang="en-US" sz="2800" i="0" dirty="0">
                <a:latin typeface="微软雅黑" panose="020B0503020204020204" charset="-122"/>
                <a:ea typeface="微软雅黑" panose="020B0503020204020204" charset="-122"/>
              </a:defRPr>
            </a:lvl1pPr>
          </a:lstStyle>
          <a:p>
            <a:pPr lvl="0">
              <a:spcBef>
                <a:spcPts val="1000"/>
              </a:spcBef>
              <a:buClr>
                <a:schemeClr val="bg2"/>
              </a:buClr>
              <a:buSzPct val="75000"/>
              <a:buFont typeface="Lucida Grande"/>
            </a:pPr>
            <a:endParaRPr lang="en-US" dirty="0"/>
          </a:p>
        </p:txBody>
      </p:sp>
      <p:sp>
        <p:nvSpPr>
          <p:cNvPr id="7" name="Title Placeholder 2"/>
          <p:cNvSpPr>
            <a:spLocks noGrp="1"/>
          </p:cNvSpPr>
          <p:nvPr/>
        </p:nvSpPr>
        <p:spPr>
          <a:xfrm>
            <a:off x="355600" y="1853889"/>
            <a:ext cx="5558367" cy="826280"/>
          </a:xfrm>
          <a:prstGeom prst="rect">
            <a:avLst/>
          </a:prstGeom>
          <a:noFill/>
        </p:spPr>
        <p:txBody>
          <a:bodyPr vert="horz" lIns="0" tIns="0" rIns="0" bIns="0" rtlCol="0" anchor="b" anchorCtr="0">
            <a:normAutofit fontScale="92500" lnSpcReduction="20000"/>
          </a:bodyPr>
          <a:lstStyle>
            <a:lvl1pPr>
              <a:defRPr lang="en-US" sz="3200" i="0" dirty="0">
                <a:ea typeface="宋体" panose="02010600030101010101" pitchFamily="2" charset="-122"/>
              </a:defRPr>
            </a:lvl1pPr>
          </a:lstStyle>
          <a:p>
            <a:pPr lvl="0">
              <a:spcBef>
                <a:spcPts val="1000"/>
              </a:spcBef>
              <a:buClr>
                <a:schemeClr val="bg2"/>
              </a:buClr>
              <a:buSzPct val="75000"/>
              <a:buFont typeface="Lucida Grande"/>
            </a:pPr>
            <a:br>
              <a:rPr lang="en-US" sz="2400">
                <a:latin typeface="微软雅黑" panose="020B0503020204020204" charset="-122"/>
                <a:ea typeface="微软雅黑" panose="020B0503020204020204" charset="-122"/>
              </a:rPr>
            </a:br>
            <a:br>
              <a:rPr lang="en-US" sz="2400">
                <a:latin typeface="微软雅黑" panose="020B0503020204020204" charset="-122"/>
                <a:ea typeface="微软雅黑" panose="020B0503020204020204" charset="-122"/>
              </a:rPr>
            </a:br>
            <a:endParaRPr lang="en-US" sz="2400" dirty="0">
              <a:latin typeface="微软雅黑" panose="020B0503020204020204" charset="-122"/>
              <a:ea typeface="微软雅黑" panose="020B0503020204020204" charset="-122"/>
            </a:endParaRPr>
          </a:p>
        </p:txBody>
      </p:sp>
      <p:pic>
        <p:nvPicPr>
          <p:cNvPr id="2" name="图片 1" descr="Optosky_Logo（中英文）"/>
          <p:cNvPicPr>
            <a:picLocks noChangeAspect="1"/>
          </p:cNvPicPr>
          <p:nvPr userDrawn="1"/>
        </p:nvPicPr>
        <p:blipFill>
          <a:blip r:embed="rId3"/>
          <a:stretch>
            <a:fillRect/>
          </a:stretch>
        </p:blipFill>
        <p:spPr>
          <a:xfrm>
            <a:off x="56515" y="113665"/>
            <a:ext cx="2264410" cy="57023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1_Section Header">
    <p:spTree>
      <p:nvGrpSpPr>
        <p:cNvPr id="1" name=""/>
        <p:cNvGrpSpPr/>
        <p:nvPr/>
      </p:nvGrpSpPr>
      <p:grpSpPr>
        <a:xfrm>
          <a:off x="0" y="0"/>
          <a:ext cx="0" cy="0"/>
          <a:chOff x="0" y="0"/>
          <a:chExt cx="0" cy="0"/>
        </a:xfrm>
      </p:grpSpPr>
      <p:sp>
        <p:nvSpPr>
          <p:cNvPr id="5" name="Rectangle 4"/>
          <p:cNvSpPr/>
          <p:nvPr userDrawn="1"/>
        </p:nvSpPr>
        <p:spPr>
          <a:xfrm>
            <a:off x="0" y="0"/>
            <a:ext cx="12192000" cy="6871903"/>
          </a:xfrm>
          <a:prstGeom prst="rect">
            <a:avLst/>
          </a:prstGeom>
          <a:solidFill>
            <a:schemeClr val="tx2">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00" dirty="0">
              <a:solidFill>
                <a:srgbClr val="FFFFFF"/>
              </a:solidFill>
              <a:latin typeface="微软雅黑" panose="020B0503020204020204" charset="-122"/>
              <a:ea typeface="微软雅黑" panose="020B0503020204020204" charset="-122"/>
              <a:cs typeface="微软雅黑" panose="020B0503020204020204" charset="-122"/>
            </a:endParaRPr>
          </a:p>
        </p:txBody>
      </p:sp>
      <p:sp>
        <p:nvSpPr>
          <p:cNvPr id="10" name="Text Placeholder 6"/>
          <p:cNvSpPr>
            <a:spLocks noGrp="1"/>
          </p:cNvSpPr>
          <p:nvPr>
            <p:ph type="body" sz="quarter" idx="12" hasCustomPrompt="1"/>
          </p:nvPr>
        </p:nvSpPr>
        <p:spPr>
          <a:xfrm>
            <a:off x="355601" y="1333733"/>
            <a:ext cx="5558367" cy="2553147"/>
          </a:xfrm>
          <a:prstGeom prst="rect">
            <a:avLst/>
          </a:prstGeom>
        </p:spPr>
        <p:txBody>
          <a:bodyPr lIns="0" tIns="0" rIns="0" bIns="0" anchor="b">
            <a:normAutofit/>
          </a:bodyPr>
          <a:lstStyle>
            <a:lvl1pPr marL="0" indent="0">
              <a:buNone/>
              <a:defRPr lang="en-US" sz="2600" b="1" i="0" kern="1200" baseline="0" dirty="0" smtClean="0">
                <a:solidFill>
                  <a:schemeClr val="bg1"/>
                </a:solidFill>
                <a:latin typeface="微软雅黑" panose="020B0503020204020204" charset="-122"/>
                <a:ea typeface="微软雅黑" panose="020B0503020204020204" charset="-122"/>
                <a:cs typeface="微软雅黑" panose="020B0503020204020204" charset="-122"/>
              </a:defRPr>
            </a:lvl1pPr>
          </a:lstStyle>
          <a:p>
            <a:pPr lvl="0"/>
            <a:r>
              <a:rPr lang="en-US" dirty="0"/>
              <a:t>Click to Edit</a:t>
            </a:r>
            <a:endParaRPr lang="en-US" dirty="0"/>
          </a:p>
        </p:txBody>
      </p:sp>
      <p:sp>
        <p:nvSpPr>
          <p:cNvPr id="12" name="Text Placeholder 2"/>
          <p:cNvSpPr>
            <a:spLocks noGrp="1"/>
          </p:cNvSpPr>
          <p:nvPr>
            <p:ph type="body" idx="1"/>
          </p:nvPr>
        </p:nvSpPr>
        <p:spPr>
          <a:xfrm>
            <a:off x="355601" y="4133363"/>
            <a:ext cx="5558367" cy="1849387"/>
          </a:xfrm>
          <a:prstGeom prst="rect">
            <a:avLst/>
          </a:prstGeom>
        </p:spPr>
        <p:txBody>
          <a:bodyPr>
            <a:normAutofit/>
          </a:bodyPr>
          <a:lstStyle>
            <a:lvl1pPr marL="0" indent="0">
              <a:buNone/>
              <a:defRPr lang="en-US" sz="1500" b="0" i="0" kern="1200" cap="all" baseline="0" dirty="0" smtClean="0">
                <a:solidFill>
                  <a:schemeClr val="bg1"/>
                </a:solidFill>
                <a:latin typeface="微软雅黑" panose="020B0503020204020204" charset="-122"/>
                <a:ea typeface="微软雅黑" panose="020B0503020204020204" charset="-122"/>
                <a:cs typeface="微软雅黑" panose="020B0503020204020204" charset="-122"/>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835" indent="0">
              <a:buNone/>
              <a:defRPr sz="1600">
                <a:solidFill>
                  <a:schemeClr val="tx1">
                    <a:tint val="75000"/>
                  </a:schemeClr>
                </a:solidFill>
              </a:defRPr>
            </a:lvl7pPr>
            <a:lvl8pPr marL="3201035" indent="0">
              <a:buNone/>
              <a:defRPr sz="1600">
                <a:solidFill>
                  <a:schemeClr val="tx1">
                    <a:tint val="75000"/>
                  </a:schemeClr>
                </a:solidFill>
              </a:defRPr>
            </a:lvl8pPr>
            <a:lvl9pPr marL="3658235" indent="0">
              <a:buNone/>
              <a:defRPr sz="1600">
                <a:solidFill>
                  <a:schemeClr val="tx1">
                    <a:tint val="75000"/>
                  </a:schemeClr>
                </a:solidFill>
              </a:defRPr>
            </a:lvl9pPr>
          </a:lstStyle>
          <a:p>
            <a:pPr marL="0" lvl="0" indent="0" algn="l" defTabSz="457200" rtl="0" eaLnBrk="1" latinLnBrk="0" hangingPunct="1">
              <a:spcBef>
                <a:spcPct val="20000"/>
              </a:spcBef>
              <a:buClr>
                <a:schemeClr val="bg2"/>
              </a:buClr>
              <a:buSzPct val="75000"/>
              <a:buFont typeface="Lucida Grande"/>
              <a:buNone/>
            </a:pPr>
            <a:r>
              <a:rPr lang="en-US"/>
              <a:t>Click to edit Master text styles</a:t>
            </a:r>
            <a:endParaRPr lang="en-US"/>
          </a:p>
        </p:txBody>
      </p:sp>
      <p:pic>
        <p:nvPicPr>
          <p:cNvPr id="3" name="图片 2" descr="Optosky_Logo（中英文）"/>
          <p:cNvPicPr>
            <a:picLocks noChangeAspect="1"/>
          </p:cNvPicPr>
          <p:nvPr userDrawn="1"/>
        </p:nvPicPr>
        <p:blipFill>
          <a:blip r:embed="rId2"/>
          <a:stretch>
            <a:fillRect/>
          </a:stretch>
        </p:blipFill>
        <p:spPr>
          <a:xfrm>
            <a:off x="101600" y="113030"/>
            <a:ext cx="2275840" cy="57277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文本框 7"/>
          <p:cNvSpPr>
            <a:spLocks noChangeArrowheads="1"/>
          </p:cNvSpPr>
          <p:nvPr userDrawn="1"/>
        </p:nvSpPr>
        <p:spPr bwMode="auto">
          <a:xfrm>
            <a:off x="0" y="6609920"/>
            <a:ext cx="2540000" cy="229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900" dirty="0">
                <a:solidFill>
                  <a:srgbClr val="FFFFFF"/>
                </a:solidFill>
                <a:latin typeface="微软雅黑" panose="020B0503020204020204" charset="-122"/>
                <a:ea typeface="微软雅黑" panose="020B0503020204020204" charset="-122"/>
                <a:sym typeface="Arial" panose="020B0604020202020204" pitchFamily="34" charset="0"/>
              </a:rPr>
              <a:t>www.optosky.com</a:t>
            </a:r>
            <a:endParaRPr lang="zh-CN" altLang="zh-CN" sz="900" dirty="0">
              <a:solidFill>
                <a:srgbClr val="FFFFFF"/>
              </a:solidFill>
              <a:latin typeface="微软雅黑" panose="020B0503020204020204" charset="-122"/>
              <a:ea typeface="微软雅黑" panose="020B0503020204020204" charset="-122"/>
              <a:sym typeface="Arial" panose="020B0604020202020204" pitchFamily="34" charset="0"/>
            </a:endParaRPr>
          </a:p>
        </p:txBody>
      </p:sp>
      <p:sp>
        <p:nvSpPr>
          <p:cNvPr id="4" name="文本框 7"/>
          <p:cNvSpPr>
            <a:spLocks noChangeArrowheads="1"/>
          </p:cNvSpPr>
          <p:nvPr userDrawn="1"/>
        </p:nvSpPr>
        <p:spPr bwMode="auto">
          <a:xfrm>
            <a:off x="4165651" y="6622813"/>
            <a:ext cx="2540000" cy="229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900" dirty="0">
                <a:solidFill>
                  <a:srgbClr val="FFFFFF"/>
                </a:solidFill>
                <a:latin typeface="微软雅黑" panose="020B0503020204020204" charset="-122"/>
                <a:ea typeface="微软雅黑" panose="020B0503020204020204" charset="-122"/>
                <a:sym typeface="Arial" panose="020B0604020202020204" pitchFamily="34" charset="0"/>
              </a:rPr>
              <a:t>0592-6102588</a:t>
            </a:r>
            <a:endParaRPr lang="zh-CN" altLang="zh-CN" sz="900" dirty="0">
              <a:solidFill>
                <a:srgbClr val="FFFFFF"/>
              </a:solidFill>
              <a:latin typeface="微软雅黑" panose="020B0503020204020204" charset="-122"/>
              <a:ea typeface="微软雅黑" panose="020B0503020204020204" charset="-122"/>
              <a:sym typeface="Arial" panose="020B0604020202020204" pitchFamily="34" charset="0"/>
            </a:endParaRPr>
          </a:p>
        </p:txBody>
      </p:sp>
      <p:sp>
        <p:nvSpPr>
          <p:cNvPr id="5" name="文本框 7"/>
          <p:cNvSpPr>
            <a:spLocks noChangeArrowheads="1"/>
          </p:cNvSpPr>
          <p:nvPr userDrawn="1"/>
        </p:nvSpPr>
        <p:spPr bwMode="auto">
          <a:xfrm>
            <a:off x="7941733" y="6609920"/>
            <a:ext cx="2540000" cy="229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900" dirty="0">
                <a:solidFill>
                  <a:srgbClr val="FFFFFF"/>
                </a:solidFill>
                <a:latin typeface="微软雅黑" panose="020B0503020204020204" charset="-122"/>
                <a:ea typeface="微软雅黑" panose="020B0503020204020204" charset="-122"/>
                <a:sym typeface="Arial" panose="020B0604020202020204" pitchFamily="34" charset="0"/>
              </a:rPr>
              <a:t>sales@optosky.com</a:t>
            </a:r>
            <a:endParaRPr lang="zh-CN" altLang="zh-CN" sz="900" dirty="0">
              <a:solidFill>
                <a:srgbClr val="FFFFFF"/>
              </a:solidFill>
              <a:latin typeface="微软雅黑" panose="020B0503020204020204" charset="-122"/>
              <a:ea typeface="微软雅黑" panose="020B0503020204020204" charset="-122"/>
              <a:sym typeface="Arial" panose="020B0604020202020204" pitchFamily="34" charset="0"/>
            </a:endParaRPr>
          </a:p>
        </p:txBody>
      </p:sp>
      <p:sp>
        <p:nvSpPr>
          <p:cNvPr id="6" name="文本框 7"/>
          <p:cNvSpPr>
            <a:spLocks noChangeArrowheads="1"/>
          </p:cNvSpPr>
          <p:nvPr userDrawn="1"/>
        </p:nvSpPr>
        <p:spPr bwMode="auto">
          <a:xfrm>
            <a:off x="11561132" y="6609920"/>
            <a:ext cx="609584" cy="229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fld id="{A1D8A287-8AC5-4BE0-8B4A-C0688547BA90}" type="slidenum">
              <a:rPr lang="en-US" altLang="zh-CN" sz="900" smtClean="0">
                <a:solidFill>
                  <a:srgbClr val="FFFFFF"/>
                </a:solidFill>
                <a:latin typeface="微软雅黑" panose="020B0503020204020204" charset="-122"/>
                <a:ea typeface="微软雅黑" panose="020B0503020204020204" charset="-122"/>
                <a:sym typeface="Arial" panose="020B0604020202020204" pitchFamily="34" charset="0"/>
              </a:rPr>
            </a:fld>
            <a:endParaRPr lang="zh-CN" altLang="zh-CN" sz="900" dirty="0">
              <a:solidFill>
                <a:srgbClr val="FFFFFF"/>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Content Placeholder 2"/>
          <p:cNvSpPr>
            <a:spLocks noGrp="1"/>
          </p:cNvSpPr>
          <p:nvPr>
            <p:ph idx="1"/>
          </p:nvPr>
        </p:nvSpPr>
        <p:spPr>
          <a:xfrm>
            <a:off x="355600" y="1040184"/>
            <a:ext cx="11430000" cy="4941825"/>
          </a:xfrm>
        </p:spPr>
        <p:txBody>
          <a:bodyPr lIns="0" tIns="0" rIns="0" bIns="0"/>
          <a:lstStyle>
            <a:lvl1pPr>
              <a:defRPr>
                <a:solidFill>
                  <a:schemeClr val="tx1">
                    <a:lumMod val="50000"/>
                  </a:schemeClr>
                </a:solidFill>
                <a:latin typeface="微软雅黑" panose="020B0503020204020204" charset="-122"/>
                <a:ea typeface="微软雅黑" panose="020B0503020204020204" charset="-122"/>
              </a:defRPr>
            </a:lvl1pPr>
            <a:lvl2pPr marL="457200" indent="-228600" algn="l" defTabSz="457200" rtl="0" eaLnBrk="1" latinLnBrk="0" hangingPunct="1">
              <a:spcBef>
                <a:spcPct val="20000"/>
              </a:spcBef>
              <a:buClr>
                <a:srgbClr val="1E4056"/>
              </a:buClr>
              <a:buFont typeface="Wingdings" panose="05000000000000000000" pitchFamily="2" charset="2"/>
              <a:buChar char="§"/>
              <a:defRPr>
                <a:solidFill>
                  <a:schemeClr val="tx1">
                    <a:lumMod val="75000"/>
                  </a:schemeClr>
                </a:solidFill>
                <a:latin typeface="微软雅黑" panose="020B0503020204020204" charset="-122"/>
                <a:ea typeface="微软雅黑" panose="020B0503020204020204" charset="-122"/>
              </a:defRPr>
            </a:lvl2pPr>
            <a:lvl3pPr marL="685800" indent="-228600" algn="l" defTabSz="457200" rtl="0" eaLnBrk="1" latinLnBrk="0" hangingPunct="1">
              <a:spcBef>
                <a:spcPct val="20000"/>
              </a:spcBef>
              <a:buClr>
                <a:srgbClr val="1E4056"/>
              </a:buClr>
              <a:buSzPct val="100000"/>
              <a:buFont typeface="Wingdings" panose="05000000000000000000" pitchFamily="2" charset="2"/>
              <a:buChar char="§"/>
              <a:defRPr>
                <a:latin typeface="微软雅黑" panose="020B0503020204020204" charset="-122"/>
                <a:ea typeface="微软雅黑" panose="020B0503020204020204" charset="-122"/>
              </a:defRPr>
            </a:lvl3pPr>
            <a:lvl4pPr marL="914400" indent="-228600" algn="l" defTabSz="457200" rtl="0" eaLnBrk="1" latinLnBrk="0" hangingPunct="1">
              <a:spcBef>
                <a:spcPct val="20000"/>
              </a:spcBef>
              <a:buClr>
                <a:srgbClr val="1E4056"/>
              </a:buClr>
              <a:buSzPct val="100000"/>
              <a:buFont typeface="Wingdings" panose="05000000000000000000" pitchFamily="2" charset="2"/>
              <a:buChar char="§"/>
              <a:defRPr>
                <a:latin typeface="微软雅黑" panose="020B0503020204020204" charset="-122"/>
                <a:ea typeface="微软雅黑" panose="020B0503020204020204" charset="-122"/>
              </a:defRPr>
            </a:lvl4pPr>
            <a:lvl5pPr marL="1143000" indent="-228600" algn="l" defTabSz="457200" rtl="0" eaLnBrk="1" latinLnBrk="0" hangingPunct="1">
              <a:spcBef>
                <a:spcPct val="20000"/>
              </a:spcBef>
              <a:buClr>
                <a:srgbClr val="1E4056"/>
              </a:buClr>
              <a:buSzPct val="100000"/>
              <a:buFont typeface="Wingdings" panose="05000000000000000000" pitchFamily="2" charset="2"/>
              <a:buChar char="§"/>
              <a:defRPr>
                <a:latin typeface="微软雅黑" panose="020B0503020204020204" charset="-122"/>
                <a:ea typeface="微软雅黑" panose="020B0503020204020204" charset="-122"/>
              </a:defRPr>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9" name="Rectangle 8"/>
          <p:cNvSpPr/>
          <p:nvPr/>
        </p:nvSpPr>
        <p:spPr>
          <a:xfrm>
            <a:off x="-17780" y="-10796"/>
            <a:ext cx="12228407" cy="936038"/>
          </a:xfrm>
          <a:prstGeom prst="rect">
            <a:avLst/>
          </a:prstGeom>
          <a:solidFill>
            <a:srgbClr val="003D61">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auto">
              <a:spcBef>
                <a:spcPts val="0"/>
              </a:spcBef>
              <a:spcAft>
                <a:spcPts val="0"/>
              </a:spcAft>
            </a:pPr>
            <a:endParaRPr lang="zh-CN" altLang="en-US" sz="2800" dirty="0">
              <a:solidFill>
                <a:srgbClr val="FFFFFF"/>
              </a:solidFill>
              <a:latin typeface="微软雅黑" panose="020B0503020204020204" charset="-122"/>
              <a:ea typeface="微软雅黑" panose="020B0503020204020204" charset="-122"/>
              <a:cs typeface="微软雅黑" panose="020B0503020204020204" charset="-122"/>
            </a:endParaRPr>
          </a:p>
        </p:txBody>
      </p:sp>
      <p:pic>
        <p:nvPicPr>
          <p:cNvPr id="3" name="图片 2" descr="Optosky_纯白_背景透明"/>
          <p:cNvPicPr>
            <a:picLocks noChangeAspect="1"/>
          </p:cNvPicPr>
          <p:nvPr/>
        </p:nvPicPr>
        <p:blipFill>
          <a:blip r:embed="rId2"/>
          <a:stretch>
            <a:fillRect/>
          </a:stretch>
        </p:blipFill>
        <p:spPr>
          <a:xfrm>
            <a:off x="9469120" y="156614"/>
            <a:ext cx="2581487" cy="621377"/>
          </a:xfrm>
          <a:prstGeom prst="rect">
            <a:avLst/>
          </a:prstGeom>
        </p:spPr>
      </p:pic>
      <p:sp>
        <p:nvSpPr>
          <p:cNvPr id="8" name="矩形 7"/>
          <p:cNvSpPr/>
          <p:nvPr/>
        </p:nvSpPr>
        <p:spPr>
          <a:xfrm>
            <a:off x="0" y="0"/>
            <a:ext cx="8839200" cy="914447"/>
          </a:xfrm>
          <a:prstGeom prst="rect">
            <a:avLst/>
          </a:prstGeom>
          <a:noFill/>
          <a:ln>
            <a:noFill/>
            <a:miter lim="800000"/>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35">
              <a:latin typeface="微软雅黑" panose="020B0503020204020204" charset="-122"/>
              <a:ea typeface="微软雅黑" panose="020B0503020204020204" charset="-122"/>
              <a:cs typeface="微软雅黑" panose="020B0503020204020204" charset="-122"/>
            </a:endParaRPr>
          </a:p>
        </p:txBody>
      </p:sp>
      <p:sp>
        <p:nvSpPr>
          <p:cNvPr id="2" name="Title Placeholder 2"/>
          <p:cNvSpPr>
            <a:spLocks noGrp="1"/>
          </p:cNvSpPr>
          <p:nvPr>
            <p:ph type="title" hasCustomPrompt="1"/>
          </p:nvPr>
        </p:nvSpPr>
        <p:spPr>
          <a:xfrm>
            <a:off x="-17780" y="-11431"/>
            <a:ext cx="12228407" cy="925878"/>
          </a:xfrm>
          <a:prstGeom prst="rect">
            <a:avLst/>
          </a:prstGeom>
          <a:noFill/>
        </p:spPr>
        <p:txBody>
          <a:bodyPr vert="horz" lIns="274320" tIns="182880" rIns="274320" bIns="182880" rtlCol="0" anchor="ctr" anchorCtr="0">
            <a:normAutofit/>
          </a:bodyPr>
          <a:lstStyle>
            <a:lvl1pPr>
              <a:defRPr>
                <a:latin typeface="微软雅黑" panose="020B0503020204020204" charset="-122"/>
                <a:ea typeface="微软雅黑" panose="020B0503020204020204" charset="-122"/>
              </a:defRPr>
            </a:lvl1pPr>
          </a:lstStyle>
          <a:p>
            <a:r>
              <a:rPr lang="en-US" dirty="0"/>
              <a:t>Click to Edit</a:t>
            </a:r>
            <a:endParaRPr lang="en-US" dirty="0"/>
          </a:p>
        </p:txBody>
      </p:sp>
      <p:sp>
        <p:nvSpPr>
          <p:cNvPr id="4" name="Rectangle 8"/>
          <p:cNvSpPr/>
          <p:nvPr userDrawn="1"/>
        </p:nvSpPr>
        <p:spPr>
          <a:xfrm>
            <a:off x="-17780" y="-10796"/>
            <a:ext cx="12228407" cy="936038"/>
          </a:xfrm>
          <a:prstGeom prst="rect">
            <a:avLst/>
          </a:prstGeom>
          <a:solidFill>
            <a:srgbClr val="003D61">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auto">
              <a:spcBef>
                <a:spcPts val="0"/>
              </a:spcBef>
              <a:spcAft>
                <a:spcPts val="0"/>
              </a:spcAft>
            </a:pPr>
            <a:endParaRPr lang="zh-CN" altLang="en-US" sz="2100" dirty="0">
              <a:solidFill>
                <a:srgbClr val="FFFFFF"/>
              </a:solidFill>
              <a:latin typeface="微软雅黑" panose="020B0503020204020204" charset="-122"/>
              <a:ea typeface="微软雅黑" panose="020B0503020204020204" charset="-122"/>
              <a:cs typeface="微软雅黑" panose="020B0503020204020204" charset="-122"/>
            </a:endParaRPr>
          </a:p>
        </p:txBody>
      </p:sp>
      <p:sp>
        <p:nvSpPr>
          <p:cNvPr id="7" name="矩形 6"/>
          <p:cNvSpPr/>
          <p:nvPr userDrawn="1"/>
        </p:nvSpPr>
        <p:spPr>
          <a:xfrm>
            <a:off x="0" y="0"/>
            <a:ext cx="8839200" cy="914447"/>
          </a:xfrm>
          <a:prstGeom prst="rect">
            <a:avLst/>
          </a:prstGeom>
          <a:noFill/>
          <a:ln>
            <a:noFill/>
            <a:miter lim="800000"/>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a:latin typeface="微软雅黑" panose="020B0503020204020204" charset="-122"/>
              <a:ea typeface="微软雅黑" panose="020B0503020204020204" charset="-122"/>
              <a:cs typeface="微软雅黑" panose="020B0503020204020204" charset="-122"/>
            </a:endParaRPr>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cxnSp>
        <p:nvCxnSpPr>
          <p:cNvPr id="16" name="直接连接符 15"/>
          <p:cNvCxnSpPr/>
          <p:nvPr userDrawn="1"/>
        </p:nvCxnSpPr>
        <p:spPr>
          <a:xfrm>
            <a:off x="0" y="682505"/>
            <a:ext cx="12192000" cy="0"/>
          </a:xfrm>
          <a:prstGeom prst="line">
            <a:avLst/>
          </a:prstGeom>
          <a:ln>
            <a:solidFill>
              <a:srgbClr val="595959"/>
            </a:solidFill>
            <a:prstDash val="dash"/>
          </a:ln>
        </p:spPr>
        <p:style>
          <a:lnRef idx="1">
            <a:schemeClr val="accent1"/>
          </a:lnRef>
          <a:fillRef idx="0">
            <a:schemeClr val="accent1"/>
          </a:fillRef>
          <a:effectRef idx="0">
            <a:schemeClr val="accent1"/>
          </a:effectRef>
          <a:fontRef idx="minor">
            <a:schemeClr val="tx1"/>
          </a:fontRef>
        </p:style>
      </p:cxnSp>
      <p:pic>
        <p:nvPicPr>
          <p:cNvPr id="6" name="图片 5" descr="不常见3"/>
          <p:cNvPicPr>
            <a:picLocks noChangeAspect="1"/>
          </p:cNvPicPr>
          <p:nvPr userDrawn="1"/>
        </p:nvPicPr>
        <p:blipFill>
          <a:blip r:embed="rId2"/>
          <a:stretch>
            <a:fillRect/>
          </a:stretch>
        </p:blipFill>
        <p:spPr>
          <a:xfrm>
            <a:off x="10481945" y="125095"/>
            <a:ext cx="1535430" cy="403225"/>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grpSp>
        <p:nvGrpSpPr>
          <p:cNvPr id="15" name="组合 14"/>
          <p:cNvGrpSpPr/>
          <p:nvPr userDrawn="1"/>
        </p:nvGrpSpPr>
        <p:grpSpPr>
          <a:xfrm>
            <a:off x="264795" y="182245"/>
            <a:ext cx="372110" cy="277495"/>
            <a:chOff x="-2714092" y="2718475"/>
            <a:chExt cx="2989799" cy="2228531"/>
          </a:xfrm>
        </p:grpSpPr>
        <p:sp>
          <p:nvSpPr>
            <p:cNvPr id="17" name="圆角矩形 16"/>
            <p:cNvSpPr/>
            <p:nvPr/>
          </p:nvSpPr>
          <p:spPr>
            <a:xfrm rot="2700000">
              <a:off x="-1952823" y="2718477"/>
              <a:ext cx="2228529" cy="2228530"/>
            </a:xfrm>
            <a:prstGeom prst="roundRect">
              <a:avLst>
                <a:gd name="adj" fmla="val 12461"/>
              </a:avLst>
            </a:prstGeom>
            <a:gradFill>
              <a:gsLst>
                <a:gs pos="0">
                  <a:srgbClr val="00A3E4"/>
                </a:gs>
                <a:gs pos="100000">
                  <a:srgbClr val="214BAE"/>
                </a:gs>
              </a:gsLst>
              <a:lin ang="1200000" scaled="0"/>
            </a:gra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105号-简雅黑" panose="00000500000000000000" pitchFamily="2" charset="-122"/>
                <a:ea typeface="字魂105号-简雅黑" panose="00000500000000000000" pitchFamily="2" charset="-122"/>
              </a:endParaRPr>
            </a:p>
          </p:txBody>
        </p:sp>
        <p:sp>
          <p:nvSpPr>
            <p:cNvPr id="18" name="圆角矩形 17"/>
            <p:cNvSpPr/>
            <p:nvPr/>
          </p:nvSpPr>
          <p:spPr>
            <a:xfrm rot="2700000">
              <a:off x="-2714091" y="2718474"/>
              <a:ext cx="2228526" cy="2228527"/>
            </a:xfrm>
            <a:prstGeom prst="roundRect">
              <a:avLst>
                <a:gd name="adj" fmla="val 12461"/>
              </a:avLst>
            </a:prstGeom>
            <a:solidFill>
              <a:schemeClr val="bg1"/>
            </a:solidFill>
            <a:ln>
              <a:noFill/>
            </a:ln>
            <a:effectLst>
              <a:outerShdw blurRad="1270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105号-简雅黑" panose="00000500000000000000" pitchFamily="2" charset="-122"/>
                <a:ea typeface="字魂105号-简雅黑" panose="00000500000000000000" pitchFamily="2" charset="-122"/>
              </a:endParaRPr>
            </a:p>
          </p:txBody>
        </p:sp>
      </p:grpSp>
      <p:cxnSp>
        <p:nvCxnSpPr>
          <p:cNvPr id="16" name="直接连接符 15"/>
          <p:cNvCxnSpPr/>
          <p:nvPr userDrawn="1"/>
        </p:nvCxnSpPr>
        <p:spPr>
          <a:xfrm>
            <a:off x="0" y="682505"/>
            <a:ext cx="12192000" cy="0"/>
          </a:xfrm>
          <a:prstGeom prst="line">
            <a:avLst/>
          </a:prstGeom>
          <a:ln>
            <a:solidFill>
              <a:srgbClr val="595959"/>
            </a:solidFill>
            <a:prstDash val="dash"/>
          </a:ln>
        </p:spPr>
        <p:style>
          <a:lnRef idx="1">
            <a:schemeClr val="accent1"/>
          </a:lnRef>
          <a:fillRef idx="0">
            <a:schemeClr val="accent1"/>
          </a:fillRef>
          <a:effectRef idx="0">
            <a:schemeClr val="accent1"/>
          </a:effectRef>
          <a:fontRef idx="minor">
            <a:schemeClr val="tx1"/>
          </a:fontRef>
        </p:style>
      </p:cxnSp>
      <p:sp>
        <p:nvSpPr>
          <p:cNvPr id="3" name="标题 2"/>
          <p:cNvSpPr>
            <a:spLocks noGrp="1"/>
          </p:cNvSpPr>
          <p:nvPr>
            <p:ph type="title" hasCustomPrompt="1"/>
          </p:nvPr>
        </p:nvSpPr>
        <p:spPr>
          <a:xfrm>
            <a:off x="742950" y="78105"/>
            <a:ext cx="8866505" cy="525780"/>
          </a:xfrm>
          <a:noFill/>
          <a:extLst>
            <a:ext uri="{909E8E84-426E-40DD-AFC4-6F175D3DCCD1}">
              <a14:hiddenFill xmlns:a14="http://schemas.microsoft.com/office/drawing/2010/main">
                <a:solidFill>
                  <a:schemeClr val="accent2">
                    <a:alpha val="95000"/>
                  </a:schemeClr>
                </a:solidFill>
              </a14:hiddenFill>
            </a:ext>
          </a:extLst>
        </p:spPr>
        <p:txBody>
          <a:bodyPr anchor="ctr" anchorCtr="0">
            <a:normAutofit fontScale="90000"/>
          </a:bodyPr>
          <a:lstStyle>
            <a:lvl1pPr>
              <a:defRPr>
                <a:solidFill>
                  <a:schemeClr val="accent2">
                    <a:lumMod val="75000"/>
                    <a:lumOff val="25000"/>
                  </a:schemeClr>
                </a:solidFill>
              </a:defRPr>
            </a:lvl1pPr>
          </a:lstStyle>
          <a:p>
            <a:endParaRPr lang="zh-CN" altLang="en-US">
              <a:solidFill>
                <a:srgbClr val="3186C3"/>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lvl1pPr marL="0" indent="0" algn="l" defTabSz="457200" rtl="0" eaLnBrk="1" latinLnBrk="0" hangingPunct="1">
        <a:spcBef>
          <a:spcPct val="0"/>
        </a:spcBef>
        <a:buNone/>
        <a:defRPr sz="2400" b="1" kern="1200" baseline="0">
          <a:solidFill>
            <a:schemeClr val="bg1"/>
          </a:solidFill>
          <a:latin typeface="微软雅黑" panose="020B0503020204020204" charset="-122"/>
          <a:ea typeface="微软雅黑" panose="020B0503020204020204" charset="-122"/>
          <a:cs typeface="微软雅黑" panose="020B0503020204020204" charset="-122"/>
        </a:defRPr>
      </a:lvl1pPr>
    </p:titleStyle>
    <p:bodyStyle>
      <a:lvl1pPr marL="228600" indent="-228600" algn="l" defTabSz="457200" rtl="0" eaLnBrk="1" latinLnBrk="0" hangingPunct="1">
        <a:spcBef>
          <a:spcPts val="1000"/>
        </a:spcBef>
        <a:buClr>
          <a:schemeClr val="bg2"/>
        </a:buClr>
        <a:buSzPct val="75000"/>
        <a:buFont typeface="Lucida Grande"/>
        <a:buChar char="►"/>
        <a:defRPr lang="en-US" sz="2000" b="0" kern="1200" baseline="0" dirty="0" smtClean="0">
          <a:solidFill>
            <a:schemeClr val="tx1"/>
          </a:solidFill>
          <a:latin typeface="微软雅黑" panose="020B0503020204020204" charset="-122"/>
          <a:ea typeface="微软雅黑" panose="020B0503020204020204" charset="-122"/>
          <a:cs typeface="微软雅黑" panose="020B0503020204020204" charset="-122"/>
        </a:defRPr>
      </a:lvl1pPr>
      <a:lvl2pPr marL="514985" indent="-286385" algn="l" defTabSz="457200" rtl="0" eaLnBrk="1" latinLnBrk="0" hangingPunct="1">
        <a:spcBef>
          <a:spcPct val="20000"/>
        </a:spcBef>
        <a:buFont typeface="Arial" panose="020B0604020202020204"/>
        <a:buChar char="–"/>
        <a:defRPr lang="en-US" sz="1800" kern="1200" baseline="0" dirty="0" smtClean="0">
          <a:solidFill>
            <a:schemeClr val="bg1">
              <a:lumMod val="50000"/>
            </a:schemeClr>
          </a:solidFill>
          <a:latin typeface="微软雅黑" panose="020B0503020204020204" charset="-122"/>
          <a:ea typeface="微软雅黑" panose="020B0503020204020204" charset="-122"/>
          <a:cs typeface="微软雅黑" panose="020B0503020204020204" charset="-122"/>
        </a:defRPr>
      </a:lvl2pPr>
      <a:lvl3pPr marL="743585" indent="-286385" algn="l" defTabSz="457200" rtl="0" eaLnBrk="1" latinLnBrk="0" hangingPunct="1">
        <a:spcBef>
          <a:spcPct val="20000"/>
        </a:spcBef>
        <a:buFont typeface="Arial" panose="020B0604020202020204"/>
        <a:buChar char="•"/>
        <a:defRPr lang="en-US" sz="1600" kern="1200" baseline="0" dirty="0" smtClean="0">
          <a:solidFill>
            <a:schemeClr val="bg1">
              <a:lumMod val="50000"/>
            </a:schemeClr>
          </a:solidFill>
          <a:latin typeface="微软雅黑" panose="020B0503020204020204" charset="-122"/>
          <a:ea typeface="微软雅黑" panose="020B0503020204020204" charset="-122"/>
          <a:cs typeface="微软雅黑" panose="020B0503020204020204" charset="-122"/>
        </a:defRPr>
      </a:lvl3pPr>
      <a:lvl4pPr marL="972185" indent="-286385" algn="l" defTabSz="457200" rtl="0" eaLnBrk="1" latinLnBrk="0" hangingPunct="1">
        <a:spcBef>
          <a:spcPct val="20000"/>
        </a:spcBef>
        <a:buFont typeface="Arial" panose="020B0604020202020204"/>
        <a:buChar char="–"/>
        <a:defRPr lang="en-US" sz="1400" kern="1200" dirty="0" smtClean="0">
          <a:solidFill>
            <a:schemeClr val="bg1">
              <a:lumMod val="50000"/>
            </a:schemeClr>
          </a:solidFill>
          <a:latin typeface="微软雅黑" panose="020B0503020204020204" charset="-122"/>
          <a:ea typeface="微软雅黑" panose="020B0503020204020204" charset="-122"/>
          <a:cs typeface="微软雅黑" panose="020B0503020204020204" charset="-122"/>
        </a:defRPr>
      </a:lvl4pPr>
      <a:lvl5pPr marL="2057400" indent="-228600" algn="l" defTabSz="457200" rtl="0" eaLnBrk="1" latinLnBrk="0" hangingPunct="1">
        <a:spcBef>
          <a:spcPct val="20000"/>
        </a:spcBef>
        <a:buFont typeface="Arial" panose="020B0604020202020204"/>
        <a:buChar char="»"/>
        <a:defRPr lang="en-US" sz="1200" kern="1200" baseline="0" dirty="0">
          <a:solidFill>
            <a:schemeClr val="bg1">
              <a:lumMod val="50000"/>
            </a:schemeClr>
          </a:solidFill>
          <a:latin typeface="微软雅黑" panose="020B0503020204020204" charset="-122"/>
          <a:ea typeface="微软雅黑" panose="020B0503020204020204" charset="-122"/>
          <a:cs typeface="微软雅黑" panose="020B0503020204020204" charset="-122"/>
        </a:defRPr>
      </a:lvl5pPr>
      <a:lvl6pPr marL="2515235"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2435"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635"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835"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835" algn="l" defTabSz="457200" rtl="0" eaLnBrk="1" latinLnBrk="0" hangingPunct="1">
        <a:defRPr sz="1800" kern="1200">
          <a:solidFill>
            <a:schemeClr val="tx1"/>
          </a:solidFill>
          <a:latin typeface="+mn-lt"/>
          <a:ea typeface="+mn-ea"/>
          <a:cs typeface="+mn-cs"/>
        </a:defRPr>
      </a:lvl7pPr>
      <a:lvl8pPr marL="3201035" algn="l" defTabSz="457200" rtl="0" eaLnBrk="1" latinLnBrk="0" hangingPunct="1">
        <a:defRPr sz="1800" kern="1200">
          <a:solidFill>
            <a:schemeClr val="tx1"/>
          </a:solidFill>
          <a:latin typeface="+mn-lt"/>
          <a:ea typeface="+mn-ea"/>
          <a:cs typeface="+mn-cs"/>
        </a:defRPr>
      </a:lvl8pPr>
      <a:lvl9pPr marL="3658235"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4.xml"/><Relationship Id="rId2" Type="http://schemas.openxmlformats.org/officeDocument/2006/relationships/image" Target="../media/image6.jpeg"/><Relationship Id="rId1" Type="http://schemas.openxmlformats.org/officeDocument/2006/relationships/image" Target="../media/image5.png"/></Relationships>
</file>

<file path=ppt/slides/_rels/slide2.xml.rels><?xml version="1.0" encoding="UTF-8" standalone="yes"?>
<Relationships xmlns="http://schemas.openxmlformats.org/package/2006/relationships"><Relationship Id="rId9" Type="http://schemas.openxmlformats.org/officeDocument/2006/relationships/slideLayout" Target="../slideLayouts/slideLayout4.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image" Target="../media/image7.jpeg"/></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4.xml"/><Relationship Id="rId8" Type="http://schemas.openxmlformats.org/officeDocument/2006/relationships/tags" Target="../tags/tag14.xml"/><Relationship Id="rId7" Type="http://schemas.openxmlformats.org/officeDocument/2006/relationships/tags" Target="../tags/tag13.xml"/><Relationship Id="rId6" Type="http://schemas.openxmlformats.org/officeDocument/2006/relationships/tags" Target="../tags/tag12.xml"/><Relationship Id="rId5" Type="http://schemas.openxmlformats.org/officeDocument/2006/relationships/tags" Target="../tags/tag11.xml"/><Relationship Id="rId4" Type="http://schemas.openxmlformats.org/officeDocument/2006/relationships/tags" Target="../tags/tag10.xml"/><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image" Target="../media/image7.jpe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xml"/><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6.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s>
</file>

<file path=ppt/slides/_rels/slide7.xml.rels><?xml version="1.0" encoding="UTF-8" standalone="yes"?>
<Relationships xmlns="http://schemas.openxmlformats.org/package/2006/relationships"><Relationship Id="rId9" Type="http://schemas.openxmlformats.org/officeDocument/2006/relationships/tags" Target="../tags/tag30.xml"/><Relationship Id="rId8" Type="http://schemas.openxmlformats.org/officeDocument/2006/relationships/image" Target="../media/image11.jpeg"/><Relationship Id="rId7" Type="http://schemas.openxmlformats.org/officeDocument/2006/relationships/tags" Target="../tags/tag29.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 Id="rId3" Type="http://schemas.openxmlformats.org/officeDocument/2006/relationships/tags" Target="../tags/tag25.xml"/><Relationship Id="rId2" Type="http://schemas.openxmlformats.org/officeDocument/2006/relationships/tags" Target="../tags/tag24.xml"/><Relationship Id="rId17" Type="http://schemas.openxmlformats.org/officeDocument/2006/relationships/slideLayout" Target="../slideLayouts/slideLayout1.xml"/><Relationship Id="rId16" Type="http://schemas.openxmlformats.org/officeDocument/2006/relationships/tags" Target="../tags/tag36.xml"/><Relationship Id="rId15" Type="http://schemas.openxmlformats.org/officeDocument/2006/relationships/tags" Target="../tags/tag35.xml"/><Relationship Id="rId14" Type="http://schemas.openxmlformats.org/officeDocument/2006/relationships/tags" Target="../tags/tag34.xml"/><Relationship Id="rId13" Type="http://schemas.openxmlformats.org/officeDocument/2006/relationships/tags" Target="../tags/tag33.xml"/><Relationship Id="rId12" Type="http://schemas.openxmlformats.org/officeDocument/2006/relationships/tags" Target="../tags/tag32.xml"/><Relationship Id="rId11" Type="http://schemas.openxmlformats.org/officeDocument/2006/relationships/image" Target="../media/image12.png"/><Relationship Id="rId10" Type="http://schemas.openxmlformats.org/officeDocument/2006/relationships/tags" Target="../tags/tag31.xml"/><Relationship Id="rId1" Type="http://schemas.openxmlformats.org/officeDocument/2006/relationships/tags" Target="../tags/tag23.xml"/></Relationships>
</file>

<file path=ppt/slides/_rels/slide8.xml.rels><?xml version="1.0" encoding="UTF-8" standalone="yes"?>
<Relationships xmlns="http://schemas.openxmlformats.org/package/2006/relationships"><Relationship Id="rId9" Type="http://schemas.openxmlformats.org/officeDocument/2006/relationships/slideLayout" Target="../slideLayouts/slideLayout4.xml"/><Relationship Id="rId8" Type="http://schemas.openxmlformats.org/officeDocument/2006/relationships/tags" Target="../tags/tag43.xml"/><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4.png"/><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6.png"/><Relationship Id="rId3" Type="http://schemas.openxmlformats.org/officeDocument/2006/relationships/image" Target="../media/image15.jpeg"/><Relationship Id="rId2" Type="http://schemas.openxmlformats.org/officeDocument/2006/relationships/tags" Target="../tags/tag45.xml"/><Relationship Id="rId1" Type="http://schemas.openxmlformats.org/officeDocument/2006/relationships/tags" Target="../tags/tag44.xml"/></Relationships>
</file>

<file path=ppt/slides/_rels/slide11.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19.GIF"/><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image" Target="../media/image18.png"/><Relationship Id="rId3" Type="http://schemas.openxmlformats.org/officeDocument/2006/relationships/tags" Target="../tags/tag47.xml"/><Relationship Id="rId2" Type="http://schemas.openxmlformats.org/officeDocument/2006/relationships/image" Target="../media/image17.png"/><Relationship Id="rId1" Type="http://schemas.openxmlformats.org/officeDocument/2006/relationships/tags" Target="../tags/tag46.xml"/></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22.GIF"/><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image" Target="../media/image21.png"/><Relationship Id="rId3" Type="http://schemas.openxmlformats.org/officeDocument/2006/relationships/tags" Target="../tags/tag51.xml"/><Relationship Id="rId2" Type="http://schemas.openxmlformats.org/officeDocument/2006/relationships/image" Target="../media/image20.png"/><Relationship Id="rId1" Type="http://schemas.openxmlformats.org/officeDocument/2006/relationships/tags" Target="../tags/tag50.xml"/></Relationships>
</file>

<file path=ppt/slides/_rels/slide13.xml.rels><?xml version="1.0" encoding="UTF-8" standalone="yes"?>
<Relationships xmlns="http://schemas.openxmlformats.org/package/2006/relationships"><Relationship Id="rId9" Type="http://schemas.openxmlformats.org/officeDocument/2006/relationships/slideLayout" Target="../slideLayouts/slideLayout4.xml"/><Relationship Id="rId8" Type="http://schemas.openxmlformats.org/officeDocument/2006/relationships/tags" Target="../tags/tag60.xml"/><Relationship Id="rId7" Type="http://schemas.openxmlformats.org/officeDocument/2006/relationships/tags" Target="../tags/tag59.xml"/><Relationship Id="rId6" Type="http://schemas.openxmlformats.org/officeDocument/2006/relationships/tags" Target="../tags/tag58.xml"/><Relationship Id="rId5" Type="http://schemas.openxmlformats.org/officeDocument/2006/relationships/tags" Target="../tags/tag57.xml"/><Relationship Id="rId4" Type="http://schemas.openxmlformats.org/officeDocument/2006/relationships/tags" Target="../tags/tag56.xml"/><Relationship Id="rId3" Type="http://schemas.openxmlformats.org/officeDocument/2006/relationships/tags" Target="../tags/tag55.xml"/><Relationship Id="rId2" Type="http://schemas.openxmlformats.org/officeDocument/2006/relationships/tags" Target="../tags/tag54.xml"/><Relationship Id="rId1" Type="http://schemas.openxmlformats.org/officeDocument/2006/relationships/image" Target="../media/image7.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tags" Target="../tags/tag6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descr="C:/Users/Hongfei/AppData/Local/Temp/picturecompress_20210419131542/output_1.pngoutput_1"/>
          <p:cNvPicPr>
            <a:picLocks noChangeAspect="1"/>
          </p:cNvPicPr>
          <p:nvPr/>
        </p:nvPicPr>
        <p:blipFill>
          <a:blip r:embed="rId1"/>
          <a:stretch>
            <a:fillRect/>
          </a:stretch>
        </p:blipFill>
        <p:spPr>
          <a:xfrm>
            <a:off x="793750" y="575945"/>
            <a:ext cx="2120265" cy="556895"/>
          </a:xfrm>
          <a:prstGeom prst="rect">
            <a:avLst/>
          </a:prstGeom>
        </p:spPr>
      </p:pic>
      <p:sp>
        <p:nvSpPr>
          <p:cNvPr id="3" name="平行四边形 2"/>
          <p:cNvSpPr/>
          <p:nvPr/>
        </p:nvSpPr>
        <p:spPr>
          <a:xfrm>
            <a:off x="-1143000" y="1390650"/>
            <a:ext cx="7365365" cy="4323715"/>
          </a:xfrm>
          <a:prstGeom prst="parallelogram">
            <a:avLst/>
          </a:prstGeom>
          <a:solidFill>
            <a:srgbClr val="3186C3"/>
          </a:solidFill>
          <a:ln>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pic>
        <p:nvPicPr>
          <p:cNvPr id="9" name="图片 8" descr="C:/Users/Hongfei/AppData/Local/Temp/picturecompress_20210419131542/output_2.jpgoutput_2"/>
          <p:cNvPicPr>
            <a:picLocks noChangeAspect="1"/>
          </p:cNvPicPr>
          <p:nvPr/>
        </p:nvPicPr>
        <p:blipFill>
          <a:blip r:embed="rId2"/>
          <a:srcRect/>
          <a:stretch>
            <a:fillRect/>
          </a:stretch>
        </p:blipFill>
        <p:spPr>
          <a:xfrm>
            <a:off x="5114925" y="1390650"/>
            <a:ext cx="9098915" cy="4315460"/>
          </a:xfrm>
          <a:prstGeom prst="parallelogram">
            <a:avLst/>
          </a:prstGeom>
        </p:spPr>
      </p:pic>
      <p:sp>
        <p:nvSpPr>
          <p:cNvPr id="10" name="文本框 9"/>
          <p:cNvSpPr txBox="1"/>
          <p:nvPr/>
        </p:nvSpPr>
        <p:spPr>
          <a:xfrm>
            <a:off x="9677400" y="4665980"/>
            <a:ext cx="2476500" cy="977265"/>
          </a:xfrm>
          <a:prstGeom prst="rect">
            <a:avLst/>
          </a:prstGeom>
          <a:noFill/>
          <a:ln w="19050">
            <a:noFill/>
            <a:prstDash val="dash"/>
          </a:ln>
        </p:spPr>
        <p:txBody>
          <a:bodyPr wrap="square" rtlCol="0">
            <a:spAutoFit/>
          </a:bodyPr>
          <a:lstStyle/>
          <a:p>
            <a:pPr>
              <a:lnSpc>
                <a:spcPct val="120000"/>
              </a:lnSpc>
            </a:pPr>
            <a:r>
              <a:rPr lang="en-US" altLang="zh-CN" sz="2400">
                <a:solidFill>
                  <a:schemeClr val="bg1"/>
                </a:solidFill>
                <a:latin typeface="华文行楷" panose="02010800040101010101" charset="-122"/>
                <a:ea typeface="华文行楷" panose="02010800040101010101" charset="-122"/>
              </a:rPr>
              <a:t>To the truth of things,</a:t>
            </a:r>
            <a:endParaRPr lang="en-US" altLang="zh-CN" sz="2400">
              <a:solidFill>
                <a:schemeClr val="bg1"/>
              </a:solidFill>
              <a:latin typeface="华文行楷" panose="02010800040101010101" charset="-122"/>
              <a:ea typeface="华文行楷" panose="02010800040101010101" charset="-122"/>
            </a:endParaRPr>
          </a:p>
          <a:p>
            <a:pPr>
              <a:lnSpc>
                <a:spcPct val="120000"/>
              </a:lnSpc>
            </a:pPr>
            <a:r>
              <a:rPr lang="en-US" altLang="zh-CN" sz="2400">
                <a:solidFill>
                  <a:schemeClr val="bg1"/>
                </a:solidFill>
                <a:latin typeface="华文行楷" panose="02010800040101010101" charset="-122"/>
                <a:ea typeface="华文行楷" panose="02010800040101010101" charset="-122"/>
              </a:rPr>
              <a:t>With a focused purpose.</a:t>
            </a:r>
            <a:endParaRPr lang="en-US" altLang="zh-CN" sz="2400">
              <a:solidFill>
                <a:schemeClr val="bg1"/>
              </a:solidFill>
              <a:latin typeface="华文行楷" panose="02010800040101010101" charset="-122"/>
              <a:ea typeface="华文行楷" panose="02010800040101010101" charset="-122"/>
            </a:endParaRPr>
          </a:p>
        </p:txBody>
      </p:sp>
      <p:sp>
        <p:nvSpPr>
          <p:cNvPr id="11" name="文本框 10"/>
          <p:cNvSpPr txBox="1"/>
          <p:nvPr/>
        </p:nvSpPr>
        <p:spPr>
          <a:xfrm>
            <a:off x="841375" y="5816600"/>
            <a:ext cx="3465830" cy="275590"/>
          </a:xfrm>
          <a:prstGeom prst="rect">
            <a:avLst/>
          </a:prstGeom>
          <a:noFill/>
        </p:spPr>
        <p:txBody>
          <a:bodyPr wrap="square" rtlCol="0">
            <a:spAutoFit/>
          </a:bodyPr>
          <a:lstStyle/>
          <a:p>
            <a:pPr algn="l"/>
            <a:r>
              <a:rPr lang="en-US" altLang="zh-CN" sz="1200" dirty="0">
                <a:solidFill>
                  <a:srgbClr val="3186C3"/>
                </a:solidFill>
                <a:latin typeface="微软雅黑" panose="020B0503020204020204" charset="-122"/>
                <a:ea typeface="微软雅黑" panose="020B0503020204020204" charset="-122"/>
                <a:sym typeface="+mn-ea"/>
              </a:rPr>
              <a:t>Optosky (Xiamen) Photonics Co., Ltd.</a:t>
            </a:r>
            <a:endParaRPr lang="en-US" altLang="zh-CN" sz="1200" dirty="0">
              <a:solidFill>
                <a:srgbClr val="3186C3"/>
              </a:solidFill>
              <a:latin typeface="微软雅黑" panose="020B0503020204020204" charset="-122"/>
              <a:ea typeface="微软雅黑" panose="020B0503020204020204" charset="-122"/>
              <a:sym typeface="+mn-ea"/>
            </a:endParaRPr>
          </a:p>
        </p:txBody>
      </p:sp>
      <p:sp>
        <p:nvSpPr>
          <p:cNvPr id="13" name="文本框 12"/>
          <p:cNvSpPr txBox="1"/>
          <p:nvPr/>
        </p:nvSpPr>
        <p:spPr>
          <a:xfrm>
            <a:off x="841375" y="6092190"/>
            <a:ext cx="3465830" cy="275590"/>
          </a:xfrm>
          <a:prstGeom prst="rect">
            <a:avLst/>
          </a:prstGeom>
          <a:noFill/>
        </p:spPr>
        <p:txBody>
          <a:bodyPr wrap="square" rtlCol="0">
            <a:spAutoFit/>
          </a:bodyPr>
          <a:lstStyle/>
          <a:p>
            <a:pPr algn="l"/>
            <a:r>
              <a:rPr altLang="zh-CN" sz="1200">
                <a:solidFill>
                  <a:srgbClr val="3186C3"/>
                </a:solidFill>
                <a:latin typeface="微软雅黑" panose="020B0503020204020204" charset="-122"/>
                <a:ea typeface="微软雅黑" panose="020B0503020204020204" charset="-122"/>
                <a:sym typeface="+mn-ea"/>
              </a:rPr>
              <a:t>optosky.com</a:t>
            </a:r>
            <a:endParaRPr lang="zh-CN" altLang="zh-CN" sz="1200" dirty="0">
              <a:solidFill>
                <a:srgbClr val="3186C3"/>
              </a:solidFill>
              <a:latin typeface="微软雅黑" panose="020B0503020204020204" charset="-122"/>
              <a:ea typeface="微软雅黑" panose="020B0503020204020204" charset="-122"/>
              <a:sym typeface="+mn-ea"/>
            </a:endParaRPr>
          </a:p>
        </p:txBody>
      </p:sp>
      <p:sp>
        <p:nvSpPr>
          <p:cNvPr id="14" name="文本框 13"/>
          <p:cNvSpPr txBox="1"/>
          <p:nvPr/>
        </p:nvSpPr>
        <p:spPr>
          <a:xfrm>
            <a:off x="841375" y="6367780"/>
            <a:ext cx="3465830" cy="275590"/>
          </a:xfrm>
          <a:prstGeom prst="rect">
            <a:avLst/>
          </a:prstGeom>
          <a:noFill/>
        </p:spPr>
        <p:txBody>
          <a:bodyPr wrap="square" rtlCol="0">
            <a:spAutoFit/>
          </a:bodyPr>
          <a:lstStyle/>
          <a:p>
            <a:pPr algn="l"/>
            <a:r>
              <a:rPr lang="en-US" sz="1200">
                <a:solidFill>
                  <a:srgbClr val="3186C3"/>
                </a:solidFill>
                <a:latin typeface="微软雅黑" panose="020B0503020204020204" charset="-122"/>
                <a:ea typeface="微软雅黑" panose="020B0503020204020204" charset="-122"/>
                <a:sym typeface="+mn-ea"/>
              </a:rPr>
              <a:t>4008-508-928</a:t>
            </a:r>
            <a:endParaRPr lang="en-US" sz="1200" dirty="0">
              <a:solidFill>
                <a:srgbClr val="3186C3"/>
              </a:solidFill>
              <a:latin typeface="微软雅黑" panose="020B0503020204020204" charset="-122"/>
              <a:ea typeface="微软雅黑" panose="020B0503020204020204" charset="-122"/>
              <a:sym typeface="+mn-ea"/>
            </a:endParaRPr>
          </a:p>
        </p:txBody>
      </p:sp>
      <p:sp>
        <p:nvSpPr>
          <p:cNvPr id="2" name="文本框 1"/>
          <p:cNvSpPr txBox="1"/>
          <p:nvPr/>
        </p:nvSpPr>
        <p:spPr>
          <a:xfrm>
            <a:off x="990600" y="4343400"/>
            <a:ext cx="6294755" cy="1207135"/>
          </a:xfrm>
          <a:prstGeom prst="rect">
            <a:avLst/>
          </a:prstGeom>
          <a:noFill/>
        </p:spPr>
        <p:txBody>
          <a:bodyPr wrap="none" rtlCol="0">
            <a:spAutoFit/>
          </a:bodyPr>
          <a:lstStyle/>
          <a:p>
            <a:pPr marL="0" indent="0" algn="l">
              <a:lnSpc>
                <a:spcPct val="120000"/>
              </a:lnSpc>
              <a:spcBef>
                <a:spcPts val="600"/>
              </a:spcBef>
              <a:spcAft>
                <a:spcPts val="0"/>
              </a:spcAft>
              <a:buFont typeface="Arial" panose="020B0604020202020204" pitchFamily="34" charset="0"/>
              <a:buNone/>
            </a:pPr>
            <a:r>
              <a:rPr lang="en-US" altLang="zh-CN" sz="1200">
                <a:solidFill>
                  <a:schemeClr val="bg1"/>
                </a:solidFill>
                <a:latin typeface="微软雅黑" panose="020B0503020204020204" charset="-122"/>
                <a:ea typeface="微软雅黑" panose="020B0503020204020204" charset="-122"/>
                <a:cs typeface="微软雅黑" panose="020B0503020204020204" charset="-122"/>
                <a:sym typeface="+mn-ea"/>
              </a:rPr>
              <a:t>Leading Enterprises in the Spectrometer Industry</a:t>
            </a:r>
            <a:endParaRPr lang="en-US" altLang="zh-CN" sz="1200">
              <a:solidFill>
                <a:schemeClr val="bg1"/>
              </a:solidFill>
              <a:latin typeface="微软雅黑" panose="020B0503020204020204" charset="-122"/>
              <a:ea typeface="微软雅黑" panose="020B0503020204020204" charset="-122"/>
              <a:cs typeface="微软雅黑" panose="020B0503020204020204" charset="-122"/>
              <a:sym typeface="+mn-ea"/>
            </a:endParaRPr>
          </a:p>
          <a:p>
            <a:pPr marL="0" indent="0" algn="l">
              <a:lnSpc>
                <a:spcPct val="120000"/>
              </a:lnSpc>
              <a:spcBef>
                <a:spcPts val="600"/>
              </a:spcBef>
              <a:spcAft>
                <a:spcPts val="0"/>
              </a:spcAft>
              <a:buFont typeface="Arial" panose="020B0604020202020204" pitchFamily="34" charset="0"/>
              <a:buNone/>
            </a:pPr>
            <a:r>
              <a:rPr lang="en-US" altLang="zh-CN" sz="1200">
                <a:solidFill>
                  <a:schemeClr val="bg1"/>
                </a:solidFill>
                <a:latin typeface="微软雅黑" panose="020B0503020204020204" charset="-122"/>
                <a:ea typeface="微软雅黑" panose="020B0503020204020204" charset="-122"/>
                <a:cs typeface="微软雅黑" panose="020B0503020204020204" charset="-122"/>
                <a:sym typeface="+mn-ea"/>
              </a:rPr>
              <a:t>Pioneering Global Innovation and Development in Raman Spectroscopy Technology</a:t>
            </a:r>
            <a:endParaRPr lang="en-US" altLang="zh-CN" sz="1200">
              <a:solidFill>
                <a:schemeClr val="bg1"/>
              </a:solidFill>
              <a:latin typeface="微软雅黑" panose="020B0503020204020204" charset="-122"/>
              <a:ea typeface="微软雅黑" panose="020B0503020204020204" charset="-122"/>
              <a:cs typeface="微软雅黑" panose="020B0503020204020204" charset="-122"/>
              <a:sym typeface="+mn-ea"/>
            </a:endParaRPr>
          </a:p>
          <a:p>
            <a:pPr marL="0" indent="0" algn="l">
              <a:lnSpc>
                <a:spcPct val="120000"/>
              </a:lnSpc>
              <a:spcBef>
                <a:spcPts val="600"/>
              </a:spcBef>
              <a:spcAft>
                <a:spcPts val="0"/>
              </a:spcAft>
              <a:buFont typeface="Arial" panose="020B0604020202020204" pitchFamily="34" charset="0"/>
              <a:buNone/>
            </a:pPr>
            <a:r>
              <a:rPr lang="en-US" altLang="zh-CN" sz="1200">
                <a:solidFill>
                  <a:schemeClr val="bg1"/>
                </a:solidFill>
                <a:latin typeface="微软雅黑" panose="020B0503020204020204" charset="-122"/>
                <a:ea typeface="微软雅黑" panose="020B0503020204020204" charset="-122"/>
                <a:cs typeface="微软雅黑" panose="020B0503020204020204" charset="-122"/>
                <a:sym typeface="+mn-ea"/>
              </a:rPr>
              <a:t>International Spectroscopy Experts / Over 20 Years of Experience</a:t>
            </a:r>
            <a:endParaRPr lang="en-US" altLang="zh-CN" sz="1200">
              <a:solidFill>
                <a:schemeClr val="bg1"/>
              </a:solidFill>
              <a:latin typeface="微软雅黑" panose="020B0503020204020204" charset="-122"/>
              <a:ea typeface="微软雅黑" panose="020B0503020204020204" charset="-122"/>
              <a:cs typeface="微软雅黑" panose="020B0503020204020204" charset="-122"/>
              <a:sym typeface="+mn-ea"/>
            </a:endParaRPr>
          </a:p>
          <a:p>
            <a:pPr marL="0" indent="0" algn="l">
              <a:lnSpc>
                <a:spcPct val="120000"/>
              </a:lnSpc>
              <a:spcBef>
                <a:spcPts val="600"/>
              </a:spcBef>
              <a:spcAft>
                <a:spcPts val="0"/>
              </a:spcAft>
              <a:buFont typeface="Arial" panose="020B0604020202020204" pitchFamily="34" charset="0"/>
              <a:buNone/>
            </a:pPr>
            <a:r>
              <a:rPr lang="en-US" altLang="zh-CN" sz="1200">
                <a:solidFill>
                  <a:schemeClr val="bg1"/>
                </a:solidFill>
                <a:latin typeface="微软雅黑" panose="020B0503020204020204" charset="-122"/>
                <a:ea typeface="微软雅黑" panose="020B0503020204020204" charset="-122"/>
                <a:cs typeface="微软雅黑" panose="020B0503020204020204" charset="-122"/>
                <a:sym typeface="+mn-ea"/>
              </a:rPr>
              <a:t>Products Exported to More Than 50 Countries</a:t>
            </a:r>
            <a:endParaRPr lang="en-US" altLang="zh-CN" sz="1200">
              <a:solidFill>
                <a:schemeClr val="bg1"/>
              </a:solidFill>
              <a:latin typeface="微软雅黑" panose="020B0503020204020204" charset="-122"/>
              <a:ea typeface="微软雅黑" panose="020B0503020204020204" charset="-122"/>
              <a:cs typeface="微软雅黑" panose="020B0503020204020204" charset="-122"/>
              <a:sym typeface="+mn-ea"/>
            </a:endParaRPr>
          </a:p>
        </p:txBody>
      </p:sp>
      <p:grpSp>
        <p:nvGrpSpPr>
          <p:cNvPr id="8" name="组合 7"/>
          <p:cNvGrpSpPr/>
          <p:nvPr/>
        </p:nvGrpSpPr>
        <p:grpSpPr>
          <a:xfrm>
            <a:off x="817880" y="4436110"/>
            <a:ext cx="139065" cy="139065"/>
            <a:chOff x="7888" y="2918"/>
            <a:chExt cx="444" cy="444"/>
          </a:xfrm>
        </p:grpSpPr>
        <p:sp>
          <p:nvSpPr>
            <p:cNvPr id="4" name="椭圆 3"/>
            <p:cNvSpPr/>
            <p:nvPr/>
          </p:nvSpPr>
          <p:spPr>
            <a:xfrm>
              <a:off x="7888" y="2918"/>
              <a:ext cx="444" cy="444"/>
            </a:xfrm>
            <a:prstGeom prst="ellipse">
              <a:avLst/>
            </a:prstGeom>
            <a:noFill/>
            <a:ln>
              <a:solidFill>
                <a:schemeClr val="bg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7" name="椭圆 6"/>
            <p:cNvSpPr/>
            <p:nvPr/>
          </p:nvSpPr>
          <p:spPr>
            <a:xfrm>
              <a:off x="7966" y="2996"/>
              <a:ext cx="288" cy="288"/>
            </a:xfrm>
            <a:prstGeom prst="ellipse">
              <a:avLst/>
            </a:prstGeom>
            <a:noFill/>
            <a:ln>
              <a:solidFill>
                <a:schemeClr val="bg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817245" y="4728210"/>
            <a:ext cx="139065" cy="139065"/>
            <a:chOff x="7888" y="2918"/>
            <a:chExt cx="444" cy="444"/>
          </a:xfrm>
        </p:grpSpPr>
        <p:sp>
          <p:nvSpPr>
            <p:cNvPr id="16" name="椭圆 15"/>
            <p:cNvSpPr/>
            <p:nvPr/>
          </p:nvSpPr>
          <p:spPr>
            <a:xfrm>
              <a:off x="7888" y="2918"/>
              <a:ext cx="444" cy="444"/>
            </a:xfrm>
            <a:prstGeom prst="ellipse">
              <a:avLst/>
            </a:prstGeom>
            <a:noFill/>
            <a:ln>
              <a:solidFill>
                <a:schemeClr val="bg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17" name="椭圆 16"/>
            <p:cNvSpPr/>
            <p:nvPr/>
          </p:nvSpPr>
          <p:spPr>
            <a:xfrm>
              <a:off x="7966" y="2996"/>
              <a:ext cx="288" cy="288"/>
            </a:xfrm>
            <a:prstGeom prst="ellipse">
              <a:avLst/>
            </a:prstGeom>
            <a:noFill/>
            <a:ln>
              <a:solidFill>
                <a:schemeClr val="bg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817245" y="5010150"/>
            <a:ext cx="139065" cy="139065"/>
            <a:chOff x="7888" y="2918"/>
            <a:chExt cx="444" cy="444"/>
          </a:xfrm>
        </p:grpSpPr>
        <p:sp>
          <p:nvSpPr>
            <p:cNvPr id="19" name="椭圆 18"/>
            <p:cNvSpPr/>
            <p:nvPr/>
          </p:nvSpPr>
          <p:spPr>
            <a:xfrm>
              <a:off x="7888" y="2918"/>
              <a:ext cx="444" cy="444"/>
            </a:xfrm>
            <a:prstGeom prst="ellipse">
              <a:avLst/>
            </a:prstGeom>
            <a:noFill/>
            <a:ln>
              <a:solidFill>
                <a:schemeClr val="bg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20" name="椭圆 19"/>
            <p:cNvSpPr/>
            <p:nvPr/>
          </p:nvSpPr>
          <p:spPr>
            <a:xfrm>
              <a:off x="7966" y="2996"/>
              <a:ext cx="288" cy="288"/>
            </a:xfrm>
            <a:prstGeom prst="ellipse">
              <a:avLst/>
            </a:prstGeom>
            <a:noFill/>
            <a:ln>
              <a:solidFill>
                <a:schemeClr val="bg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817245" y="5314950"/>
            <a:ext cx="139065" cy="139065"/>
            <a:chOff x="7888" y="2918"/>
            <a:chExt cx="444" cy="444"/>
          </a:xfrm>
        </p:grpSpPr>
        <p:sp>
          <p:nvSpPr>
            <p:cNvPr id="22" name="椭圆 21"/>
            <p:cNvSpPr/>
            <p:nvPr/>
          </p:nvSpPr>
          <p:spPr>
            <a:xfrm>
              <a:off x="7888" y="2918"/>
              <a:ext cx="444" cy="444"/>
            </a:xfrm>
            <a:prstGeom prst="ellipse">
              <a:avLst/>
            </a:prstGeom>
            <a:noFill/>
            <a:ln>
              <a:solidFill>
                <a:schemeClr val="bg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23" name="椭圆 22"/>
            <p:cNvSpPr/>
            <p:nvPr/>
          </p:nvSpPr>
          <p:spPr>
            <a:xfrm>
              <a:off x="7966" y="2996"/>
              <a:ext cx="288" cy="288"/>
            </a:xfrm>
            <a:prstGeom prst="ellipse">
              <a:avLst/>
            </a:prstGeom>
            <a:noFill/>
            <a:ln>
              <a:solidFill>
                <a:schemeClr val="bg1"/>
              </a:solid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grpSp>
      <p:sp>
        <p:nvSpPr>
          <p:cNvPr id="5" name="Title 3"/>
          <p:cNvSpPr>
            <a:spLocks noGrp="1"/>
          </p:cNvSpPr>
          <p:nvPr/>
        </p:nvSpPr>
        <p:spPr>
          <a:xfrm>
            <a:off x="381000" y="2362200"/>
            <a:ext cx="7416165" cy="1413510"/>
          </a:xfrm>
          <a:prstGeom prst="rect">
            <a:avLst/>
          </a:prstGeom>
          <a:noFill/>
        </p:spPr>
        <p:txBody>
          <a:bodyPr vert="horz" lIns="0" tIns="0" rIns="0" bIns="0" rtlCol="0" anchor="ctr" anchorCtr="0">
            <a:noAutofit/>
          </a:bodyPr>
          <a:lstStyle>
            <a:lvl1pPr marL="0" indent="0" algn="l" defTabSz="457200" rtl="0" eaLnBrk="1" latinLnBrk="0" hangingPunct="1">
              <a:spcBef>
                <a:spcPct val="0"/>
              </a:spcBef>
              <a:buNone/>
              <a:defRPr lang="en-US" sz="2800" b="1" i="0" kern="1200" baseline="0" dirty="0">
                <a:solidFill>
                  <a:schemeClr val="bg1"/>
                </a:solidFill>
                <a:latin typeface="微软雅黑" panose="020B0503020204020204" charset="-122"/>
                <a:ea typeface="微软雅黑" panose="020B0503020204020204" charset="-122"/>
                <a:cs typeface="微软雅黑" panose="020B0503020204020204" charset="-122"/>
              </a:defRPr>
            </a:lvl1pPr>
          </a:lstStyle>
          <a:p>
            <a:pPr algn="l">
              <a:lnSpc>
                <a:spcPct val="110000"/>
              </a:lnSpc>
            </a:pPr>
            <a:r>
              <a:rPr lang="en-US" altLang="zh-CN" sz="3200" spc="500" dirty="0">
                <a:solidFill>
                  <a:schemeClr val="bg1"/>
                </a:solidFill>
                <a:uFillTx/>
                <a:latin typeface="Times New Roman" panose="02020603050405020304" charset="0"/>
                <a:ea typeface="微软雅黑" panose="020B0503020204020204" charset="-122"/>
                <a:cs typeface="Times New Roman" panose="02020603050405020304" charset="0"/>
              </a:rPr>
              <a:t>Application of GY1000 Moisture Meter in Tobacco</a:t>
            </a:r>
            <a:endParaRPr lang="en-US" altLang="zh-CN" sz="3200" spc="500" dirty="0">
              <a:solidFill>
                <a:schemeClr val="bg1"/>
              </a:solidFill>
              <a:uFillTx/>
              <a:latin typeface="Times New Roman" panose="02020603050405020304" charset="0"/>
              <a:ea typeface="微软雅黑" panose="020B0503020204020204" charset="-122"/>
              <a:cs typeface="Times New Roman" panose="0202060305040502030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descr="C:/Users/Hongfei/AppData/Local/Temp/picturecompress_20210419131542/output_3.jpgoutput_3"/>
          <p:cNvPicPr>
            <a:picLocks noChangeAspect="1"/>
          </p:cNvPicPr>
          <p:nvPr/>
        </p:nvPicPr>
        <p:blipFill>
          <a:blip r:embed="rId1"/>
          <a:srcRect/>
          <a:stretch>
            <a:fillRect/>
          </a:stretch>
        </p:blipFill>
        <p:spPr>
          <a:xfrm>
            <a:off x="0" y="0"/>
            <a:ext cx="3176270" cy="6880225"/>
          </a:xfrm>
          <a:prstGeom prst="rect">
            <a:avLst/>
          </a:prstGeom>
        </p:spPr>
      </p:pic>
      <p:grpSp>
        <p:nvGrpSpPr>
          <p:cNvPr id="9" name="组合 8"/>
          <p:cNvGrpSpPr/>
          <p:nvPr/>
        </p:nvGrpSpPr>
        <p:grpSpPr>
          <a:xfrm>
            <a:off x="1752600" y="2269490"/>
            <a:ext cx="2771140" cy="2341245"/>
            <a:chOff x="366" y="3150"/>
            <a:chExt cx="4364" cy="3687"/>
          </a:xfrm>
        </p:grpSpPr>
        <p:sp>
          <p:nvSpPr>
            <p:cNvPr id="42" name="Freeform 6"/>
            <p:cNvSpPr/>
            <p:nvPr/>
          </p:nvSpPr>
          <p:spPr bwMode="auto">
            <a:xfrm>
              <a:off x="690" y="3150"/>
              <a:ext cx="3647" cy="3687"/>
            </a:xfrm>
            <a:custGeom>
              <a:avLst/>
              <a:gdLst>
                <a:gd name="T0" fmla="*/ 1203 w 1622"/>
                <a:gd name="T1" fmla="*/ 57 h 1622"/>
                <a:gd name="T2" fmla="*/ 1067 w 1622"/>
                <a:gd name="T3" fmla="*/ 0 h 1622"/>
                <a:gd name="T4" fmla="*/ 555 w 1622"/>
                <a:gd name="T5" fmla="*/ 0 h 1622"/>
                <a:gd name="T6" fmla="*/ 419 w 1622"/>
                <a:gd name="T7" fmla="*/ 57 h 1622"/>
                <a:gd name="T8" fmla="*/ 57 w 1622"/>
                <a:gd name="T9" fmla="*/ 419 h 1622"/>
                <a:gd name="T10" fmla="*/ 0 w 1622"/>
                <a:gd name="T11" fmla="*/ 555 h 1622"/>
                <a:gd name="T12" fmla="*/ 0 w 1622"/>
                <a:gd name="T13" fmla="*/ 1067 h 1622"/>
                <a:gd name="T14" fmla="*/ 57 w 1622"/>
                <a:gd name="T15" fmla="*/ 1204 h 1622"/>
                <a:gd name="T16" fmla="*/ 419 w 1622"/>
                <a:gd name="T17" fmla="*/ 1565 h 1622"/>
                <a:gd name="T18" fmla="*/ 555 w 1622"/>
                <a:gd name="T19" fmla="*/ 1622 h 1622"/>
                <a:gd name="T20" fmla="*/ 1067 w 1622"/>
                <a:gd name="T21" fmla="*/ 1622 h 1622"/>
                <a:gd name="T22" fmla="*/ 1203 w 1622"/>
                <a:gd name="T23" fmla="*/ 1565 h 1622"/>
                <a:gd name="T24" fmla="*/ 1565 w 1622"/>
                <a:gd name="T25" fmla="*/ 1204 h 1622"/>
                <a:gd name="T26" fmla="*/ 1622 w 1622"/>
                <a:gd name="T27" fmla="*/ 1067 h 1622"/>
                <a:gd name="T28" fmla="*/ 1622 w 1622"/>
                <a:gd name="T29" fmla="*/ 555 h 1622"/>
                <a:gd name="T30" fmla="*/ 1565 w 1622"/>
                <a:gd name="T31" fmla="*/ 419 h 1622"/>
                <a:gd name="T32" fmla="*/ 1203 w 1622"/>
                <a:gd name="T33" fmla="*/ 57 h 1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2" h="1622">
                  <a:moveTo>
                    <a:pt x="1203" y="57"/>
                  </a:moveTo>
                  <a:cubicBezTo>
                    <a:pt x="1172" y="26"/>
                    <a:pt x="1111" y="0"/>
                    <a:pt x="1067" y="0"/>
                  </a:cubicBezTo>
                  <a:cubicBezTo>
                    <a:pt x="555" y="0"/>
                    <a:pt x="555" y="0"/>
                    <a:pt x="555" y="0"/>
                  </a:cubicBezTo>
                  <a:cubicBezTo>
                    <a:pt x="511" y="0"/>
                    <a:pt x="450" y="26"/>
                    <a:pt x="419" y="57"/>
                  </a:cubicBezTo>
                  <a:cubicBezTo>
                    <a:pt x="57" y="419"/>
                    <a:pt x="57" y="419"/>
                    <a:pt x="57" y="419"/>
                  </a:cubicBezTo>
                  <a:cubicBezTo>
                    <a:pt x="26" y="450"/>
                    <a:pt x="0" y="511"/>
                    <a:pt x="0" y="555"/>
                  </a:cubicBezTo>
                  <a:cubicBezTo>
                    <a:pt x="0" y="1067"/>
                    <a:pt x="0" y="1067"/>
                    <a:pt x="0" y="1067"/>
                  </a:cubicBezTo>
                  <a:cubicBezTo>
                    <a:pt x="0" y="1111"/>
                    <a:pt x="26" y="1173"/>
                    <a:pt x="57" y="1204"/>
                  </a:cubicBezTo>
                  <a:cubicBezTo>
                    <a:pt x="419" y="1565"/>
                    <a:pt x="419" y="1565"/>
                    <a:pt x="419" y="1565"/>
                  </a:cubicBezTo>
                  <a:cubicBezTo>
                    <a:pt x="450" y="1597"/>
                    <a:pt x="511" y="1622"/>
                    <a:pt x="555" y="1622"/>
                  </a:cubicBezTo>
                  <a:cubicBezTo>
                    <a:pt x="1067" y="1622"/>
                    <a:pt x="1067" y="1622"/>
                    <a:pt x="1067" y="1622"/>
                  </a:cubicBezTo>
                  <a:cubicBezTo>
                    <a:pt x="1111" y="1622"/>
                    <a:pt x="1172" y="1597"/>
                    <a:pt x="1203" y="1565"/>
                  </a:cubicBezTo>
                  <a:cubicBezTo>
                    <a:pt x="1565" y="1204"/>
                    <a:pt x="1565" y="1204"/>
                    <a:pt x="1565" y="1204"/>
                  </a:cubicBezTo>
                  <a:cubicBezTo>
                    <a:pt x="1596" y="1173"/>
                    <a:pt x="1622" y="1111"/>
                    <a:pt x="1622" y="1067"/>
                  </a:cubicBezTo>
                  <a:cubicBezTo>
                    <a:pt x="1622" y="555"/>
                    <a:pt x="1622" y="555"/>
                    <a:pt x="1622" y="555"/>
                  </a:cubicBezTo>
                  <a:cubicBezTo>
                    <a:pt x="1622" y="511"/>
                    <a:pt x="1596" y="450"/>
                    <a:pt x="1565" y="419"/>
                  </a:cubicBezTo>
                  <a:lnTo>
                    <a:pt x="1203" y="57"/>
                  </a:lnTo>
                  <a:close/>
                </a:path>
              </a:pathLst>
            </a:custGeom>
            <a:solidFill>
              <a:srgbClr val="3186C3"/>
            </a:solidFill>
            <a:ln w="12700" cap="flat">
              <a:noFill/>
              <a:prstDash val="solid"/>
              <a:miter lim="800000"/>
            </a:ln>
          </p:spPr>
          <p:txBody>
            <a:bodyPr vert="horz" wrap="square" lIns="91440" tIns="45720" rIns="91440" bIns="45720" numCol="1" anchor="t" anchorCtr="0" compatLnSpc="1"/>
            <a:lstStyle/>
            <a:p>
              <a:endParaRPr lang="zh-CN" altLang="en-US">
                <a:cs typeface="+mn-ea"/>
                <a:sym typeface="+mn-lt"/>
              </a:endParaRPr>
            </a:p>
          </p:txBody>
        </p:sp>
        <p:sp>
          <p:nvSpPr>
            <p:cNvPr id="47" name="矩形 4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366" y="4736"/>
              <a:ext cx="4364" cy="725"/>
            </a:xfrm>
            <a:prstGeom prst="rect">
              <a:avLst/>
            </a:prstGeom>
          </p:spPr>
          <p:txBody>
            <a:bodyPr wrap="square">
              <a:spAutoFit/>
            </a:bodyPr>
            <a:lstStyle/>
            <a:p>
              <a:pPr algn="ctr"/>
              <a:r>
                <a:rPr lang="en-US" altLang="zh-CN" sz="2400" b="1" dirty="0">
                  <a:solidFill>
                    <a:schemeClr val="bg1"/>
                  </a:solidFill>
                  <a:cs typeface="+mn-ea"/>
                  <a:sym typeface="+mn-lt"/>
                </a:rPr>
                <a:t>CONTENTS</a:t>
              </a:r>
              <a:endParaRPr lang="en-US" altLang="zh-CN" sz="2400" b="1" dirty="0">
                <a:solidFill>
                  <a:schemeClr val="bg1"/>
                </a:solidFill>
                <a:cs typeface="+mn-ea"/>
                <a:sym typeface="+mn-lt"/>
              </a:endParaRPr>
            </a:p>
          </p:txBody>
        </p:sp>
        <p:grpSp>
          <p:nvGrpSpPr>
            <p:cNvPr id="49" name="组合 48"/>
            <p:cNvGrpSpPr/>
            <p:nvPr/>
          </p:nvGrpSpPr>
          <p:grpSpPr>
            <a:xfrm>
              <a:off x="1825" y="5007"/>
              <a:ext cx="0" cy="0"/>
              <a:chOff x="5625548" y="3867892"/>
              <a:chExt cx="874644" cy="0"/>
            </a:xfrm>
          </p:grpSpPr>
          <p:cxnSp>
            <p:nvCxnSpPr>
              <p:cNvPr id="50" name="直接连接符 49"/>
              <p:cNvCxnSpPr/>
              <p:nvPr/>
            </p:nvCxnSpPr>
            <p:spPr>
              <a:xfrm>
                <a:off x="5625548"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5843428"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280749"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4" name="Oval 65_1"/>
            <p:cNvSpPr/>
            <p:nvPr/>
          </p:nvSpPr>
          <p:spPr>
            <a:xfrm>
              <a:off x="886" y="3377"/>
              <a:ext cx="3256" cy="3256"/>
            </a:xfrm>
            <a:prstGeom prst="ellipse">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1" name="组合 10"/>
          <p:cNvGrpSpPr/>
          <p:nvPr>
            <p:custDataLst>
              <p:tags r:id="rId2"/>
            </p:custDataLst>
          </p:nvPr>
        </p:nvGrpSpPr>
        <p:grpSpPr>
          <a:xfrm>
            <a:off x="5943600" y="1905000"/>
            <a:ext cx="4735142" cy="2795905"/>
            <a:chOff x="9094" y="765"/>
            <a:chExt cx="6337" cy="4403"/>
          </a:xfrm>
        </p:grpSpPr>
        <p:sp>
          <p:nvSpPr>
            <p:cNvPr id="4" name="文本框 3"/>
            <p:cNvSpPr txBox="1"/>
            <p:nvPr>
              <p:custDataLst>
                <p:tags r:id="rId3"/>
              </p:custDataLst>
            </p:nvPr>
          </p:nvSpPr>
          <p:spPr>
            <a:xfrm>
              <a:off x="10420" y="4364"/>
              <a:ext cx="3304" cy="628"/>
            </a:xfrm>
            <a:prstGeom prst="rect">
              <a:avLst/>
            </a:prstGeom>
            <a:noFill/>
          </p:spPr>
          <p:txBody>
            <a:bodyPr wrap="square" rtlCol="0">
              <a:spAutoFit/>
            </a:bodyPr>
            <a:lstStyle/>
            <a:p>
              <a:pPr algn="l"/>
              <a:r>
                <a:rPr lang="zh-CN" altLang="en-US" sz="2000" b="1" dirty="0">
                  <a:solidFill>
                    <a:srgbClr val="3186C3"/>
                  </a:solidFill>
                  <a:latin typeface="微软雅黑" panose="020B0503020204020204" charset="-122"/>
                  <a:ea typeface="微软雅黑" panose="020B0503020204020204" charset="-122"/>
                  <a:cs typeface="微软雅黑" panose="020B0503020204020204" charset="-122"/>
                  <a:sym typeface="+mn-ea"/>
                </a:rPr>
                <a:t>Summary</a:t>
              </a:r>
              <a:endParaRPr lang="zh-CN" altLang="en-US" sz="2000" b="1" dirty="0">
                <a:solidFill>
                  <a:srgbClr val="3186C3"/>
                </a:solidFill>
                <a:latin typeface="微软雅黑" panose="020B0503020204020204" charset="-122"/>
                <a:ea typeface="微软雅黑" panose="020B0503020204020204" charset="-122"/>
                <a:cs typeface="微软雅黑" panose="020B0503020204020204" charset="-122"/>
                <a:sym typeface="+mn-ea"/>
              </a:endParaRPr>
            </a:p>
          </p:txBody>
        </p:sp>
        <p:grpSp>
          <p:nvGrpSpPr>
            <p:cNvPr id="8" name="组合 7"/>
            <p:cNvGrpSpPr/>
            <p:nvPr/>
          </p:nvGrpSpPr>
          <p:grpSpPr>
            <a:xfrm>
              <a:off x="9094" y="765"/>
              <a:ext cx="6337" cy="4403"/>
              <a:chOff x="9094" y="765"/>
              <a:chExt cx="6337" cy="4403"/>
            </a:xfrm>
          </p:grpSpPr>
          <p:sp>
            <p:nvSpPr>
              <p:cNvPr id="57" name="椭圆 56"/>
              <p:cNvSpPr/>
              <p:nvPr>
                <p:custDataLst>
                  <p:tags r:id="rId4"/>
                </p:custDataLst>
              </p:nvPr>
            </p:nvSpPr>
            <p:spPr>
              <a:xfrm>
                <a:off x="9094" y="765"/>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01</a:t>
                </a:r>
                <a:endParaRPr lang="en-US" altLang="zh-CN" sz="1800" b="1" dirty="0">
                  <a:latin typeface="+mj-lt"/>
                  <a:ea typeface="微软雅黑" panose="020B0503020204020204" charset="-122"/>
                  <a:cs typeface="+mj-lt"/>
                  <a:sym typeface="+mn-lt"/>
                </a:endParaRPr>
              </a:p>
            </p:txBody>
          </p:sp>
          <p:sp>
            <p:nvSpPr>
              <p:cNvPr id="58" name="椭圆 57"/>
              <p:cNvSpPr/>
              <p:nvPr>
                <p:custDataLst>
                  <p:tags r:id="rId5"/>
                </p:custDataLst>
              </p:nvPr>
            </p:nvSpPr>
            <p:spPr>
              <a:xfrm>
                <a:off x="9094" y="2458"/>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02</a:t>
                </a:r>
                <a:endParaRPr lang="en-US" altLang="zh-CN" sz="1800" b="1" dirty="0">
                  <a:latin typeface="+mj-lt"/>
                  <a:ea typeface="微软雅黑" panose="020B0503020204020204" charset="-122"/>
                  <a:cs typeface="+mj-lt"/>
                  <a:sym typeface="+mn-lt"/>
                </a:endParaRPr>
              </a:p>
            </p:txBody>
          </p:sp>
          <p:sp>
            <p:nvSpPr>
              <p:cNvPr id="59" name="椭圆 58"/>
              <p:cNvSpPr/>
              <p:nvPr>
                <p:custDataLst>
                  <p:tags r:id="rId6"/>
                </p:custDataLst>
              </p:nvPr>
            </p:nvSpPr>
            <p:spPr>
              <a:xfrm>
                <a:off x="9094" y="4151"/>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03</a:t>
                </a:r>
                <a:endParaRPr lang="en-US" altLang="zh-CN" sz="1800" b="1" dirty="0">
                  <a:latin typeface="+mj-lt"/>
                  <a:ea typeface="微软雅黑" panose="020B0503020204020204" charset="-122"/>
                  <a:cs typeface="+mj-lt"/>
                  <a:sym typeface="+mn-lt"/>
                </a:endParaRPr>
              </a:p>
            </p:txBody>
          </p:sp>
          <p:sp>
            <p:nvSpPr>
              <p:cNvPr id="2" name="文本框 1"/>
              <p:cNvSpPr txBox="1"/>
              <p:nvPr>
                <p:custDataLst>
                  <p:tags r:id="rId7"/>
                </p:custDataLst>
              </p:nvPr>
            </p:nvSpPr>
            <p:spPr>
              <a:xfrm>
                <a:off x="10318" y="959"/>
                <a:ext cx="3035" cy="628"/>
              </a:xfrm>
              <a:prstGeom prst="rect">
                <a:avLst/>
              </a:prstGeom>
              <a:noFill/>
            </p:spPr>
            <p:txBody>
              <a:bodyPr wrap="square" rtlCol="0">
                <a:spAutoFit/>
              </a:bodyPr>
              <a:lstStyle/>
              <a:p>
                <a:pPr algn="l"/>
                <a:r>
                  <a:rPr lang="en-US" altLang="zh-CN" sz="2000" b="1" dirty="0">
                    <a:solidFill>
                      <a:srgbClr val="3186C3"/>
                    </a:solidFill>
                    <a:latin typeface="微软雅黑" panose="020B0503020204020204" charset="-122"/>
                    <a:ea typeface="微软雅黑" panose="020B0503020204020204" charset="-122"/>
                    <a:cs typeface="微软雅黑" panose="020B0503020204020204" charset="-122"/>
                    <a:sym typeface="+mn-ea"/>
                  </a:rPr>
                  <a:t>Introduction</a:t>
                </a:r>
                <a:endParaRPr lang="zh-CN" altLang="en-US" sz="2000" b="1" dirty="0">
                  <a:solidFill>
                    <a:srgbClr val="3186C3"/>
                  </a:solidFill>
                  <a:latin typeface="微软雅黑" panose="020B0503020204020204" charset="-122"/>
                  <a:ea typeface="微软雅黑" panose="020B0503020204020204" charset="-122"/>
                  <a:cs typeface="微软雅黑" panose="020B0503020204020204" charset="-122"/>
                  <a:sym typeface="+mn-ea"/>
                </a:endParaRPr>
              </a:p>
            </p:txBody>
          </p:sp>
          <p:sp>
            <p:nvSpPr>
              <p:cNvPr id="3" name="文本框 2"/>
              <p:cNvSpPr txBox="1"/>
              <p:nvPr>
                <p:custDataLst>
                  <p:tags r:id="rId8"/>
                </p:custDataLst>
              </p:nvPr>
            </p:nvSpPr>
            <p:spPr>
              <a:xfrm>
                <a:off x="10216" y="2445"/>
                <a:ext cx="5215" cy="1113"/>
              </a:xfrm>
              <a:prstGeom prst="rect">
                <a:avLst/>
              </a:prstGeom>
              <a:noFill/>
            </p:spPr>
            <p:txBody>
              <a:bodyPr wrap="square" rtlCol="0">
                <a:spAutoFit/>
              </a:bodyPr>
              <a:lstStyle/>
              <a:p>
                <a:pPr algn="l"/>
                <a:r>
                  <a:rPr lang="en-US" altLang="zh-CN" sz="2000" b="1" dirty="0">
                    <a:solidFill>
                      <a:srgbClr val="3186C3"/>
                    </a:solidFill>
                    <a:latin typeface="微软雅黑" panose="020B0503020204020204" charset="-122"/>
                    <a:ea typeface="微软雅黑" panose="020B0503020204020204" charset="-122"/>
                    <a:cs typeface="微软雅黑" panose="020B0503020204020204" charset="-122"/>
                    <a:sym typeface="+mn-ea"/>
                  </a:rPr>
                  <a:t>GY1000 Introduction &amp; Application in Tobacco</a:t>
                </a:r>
                <a:endParaRPr lang="zh-CN" altLang="en-US" sz="2000" b="1" dirty="0">
                  <a:solidFill>
                    <a:schemeClr val="bg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descr="C:/Users/Hongfei/AppData/Local/Temp/picturecompress_20210419131542/output_3.jpgoutput_3"/>
          <p:cNvPicPr>
            <a:picLocks noChangeAspect="1"/>
          </p:cNvPicPr>
          <p:nvPr/>
        </p:nvPicPr>
        <p:blipFill>
          <a:blip r:embed="rId1"/>
          <a:srcRect/>
          <a:stretch>
            <a:fillRect/>
          </a:stretch>
        </p:blipFill>
        <p:spPr>
          <a:xfrm>
            <a:off x="0" y="0"/>
            <a:ext cx="3176270" cy="6880225"/>
          </a:xfrm>
          <a:prstGeom prst="rect">
            <a:avLst/>
          </a:prstGeom>
        </p:spPr>
      </p:pic>
      <p:grpSp>
        <p:nvGrpSpPr>
          <p:cNvPr id="5" name="组合 4"/>
          <p:cNvGrpSpPr/>
          <p:nvPr/>
        </p:nvGrpSpPr>
        <p:grpSpPr>
          <a:xfrm>
            <a:off x="1752600" y="2269490"/>
            <a:ext cx="2771140" cy="2341245"/>
            <a:chOff x="366" y="3150"/>
            <a:chExt cx="4364" cy="3687"/>
          </a:xfrm>
        </p:grpSpPr>
        <p:sp>
          <p:nvSpPr>
            <p:cNvPr id="6" name="Freeform 6"/>
            <p:cNvSpPr/>
            <p:nvPr/>
          </p:nvSpPr>
          <p:spPr bwMode="auto">
            <a:xfrm>
              <a:off x="690" y="3150"/>
              <a:ext cx="3647" cy="3687"/>
            </a:xfrm>
            <a:custGeom>
              <a:avLst/>
              <a:gdLst>
                <a:gd name="T0" fmla="*/ 1203 w 1622"/>
                <a:gd name="T1" fmla="*/ 57 h 1622"/>
                <a:gd name="T2" fmla="*/ 1067 w 1622"/>
                <a:gd name="T3" fmla="*/ 0 h 1622"/>
                <a:gd name="T4" fmla="*/ 555 w 1622"/>
                <a:gd name="T5" fmla="*/ 0 h 1622"/>
                <a:gd name="T6" fmla="*/ 419 w 1622"/>
                <a:gd name="T7" fmla="*/ 57 h 1622"/>
                <a:gd name="T8" fmla="*/ 57 w 1622"/>
                <a:gd name="T9" fmla="*/ 419 h 1622"/>
                <a:gd name="T10" fmla="*/ 0 w 1622"/>
                <a:gd name="T11" fmla="*/ 555 h 1622"/>
                <a:gd name="T12" fmla="*/ 0 w 1622"/>
                <a:gd name="T13" fmla="*/ 1067 h 1622"/>
                <a:gd name="T14" fmla="*/ 57 w 1622"/>
                <a:gd name="T15" fmla="*/ 1204 h 1622"/>
                <a:gd name="T16" fmla="*/ 419 w 1622"/>
                <a:gd name="T17" fmla="*/ 1565 h 1622"/>
                <a:gd name="T18" fmla="*/ 555 w 1622"/>
                <a:gd name="T19" fmla="*/ 1622 h 1622"/>
                <a:gd name="T20" fmla="*/ 1067 w 1622"/>
                <a:gd name="T21" fmla="*/ 1622 h 1622"/>
                <a:gd name="T22" fmla="*/ 1203 w 1622"/>
                <a:gd name="T23" fmla="*/ 1565 h 1622"/>
                <a:gd name="T24" fmla="*/ 1565 w 1622"/>
                <a:gd name="T25" fmla="*/ 1204 h 1622"/>
                <a:gd name="T26" fmla="*/ 1622 w 1622"/>
                <a:gd name="T27" fmla="*/ 1067 h 1622"/>
                <a:gd name="T28" fmla="*/ 1622 w 1622"/>
                <a:gd name="T29" fmla="*/ 555 h 1622"/>
                <a:gd name="T30" fmla="*/ 1565 w 1622"/>
                <a:gd name="T31" fmla="*/ 419 h 1622"/>
                <a:gd name="T32" fmla="*/ 1203 w 1622"/>
                <a:gd name="T33" fmla="*/ 57 h 1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2" h="1622">
                  <a:moveTo>
                    <a:pt x="1203" y="57"/>
                  </a:moveTo>
                  <a:cubicBezTo>
                    <a:pt x="1172" y="26"/>
                    <a:pt x="1111" y="0"/>
                    <a:pt x="1067" y="0"/>
                  </a:cubicBezTo>
                  <a:cubicBezTo>
                    <a:pt x="555" y="0"/>
                    <a:pt x="555" y="0"/>
                    <a:pt x="555" y="0"/>
                  </a:cubicBezTo>
                  <a:cubicBezTo>
                    <a:pt x="511" y="0"/>
                    <a:pt x="450" y="26"/>
                    <a:pt x="419" y="57"/>
                  </a:cubicBezTo>
                  <a:cubicBezTo>
                    <a:pt x="57" y="419"/>
                    <a:pt x="57" y="419"/>
                    <a:pt x="57" y="419"/>
                  </a:cubicBezTo>
                  <a:cubicBezTo>
                    <a:pt x="26" y="450"/>
                    <a:pt x="0" y="511"/>
                    <a:pt x="0" y="555"/>
                  </a:cubicBezTo>
                  <a:cubicBezTo>
                    <a:pt x="0" y="1067"/>
                    <a:pt x="0" y="1067"/>
                    <a:pt x="0" y="1067"/>
                  </a:cubicBezTo>
                  <a:cubicBezTo>
                    <a:pt x="0" y="1111"/>
                    <a:pt x="26" y="1173"/>
                    <a:pt x="57" y="1204"/>
                  </a:cubicBezTo>
                  <a:cubicBezTo>
                    <a:pt x="419" y="1565"/>
                    <a:pt x="419" y="1565"/>
                    <a:pt x="419" y="1565"/>
                  </a:cubicBezTo>
                  <a:cubicBezTo>
                    <a:pt x="450" y="1597"/>
                    <a:pt x="511" y="1622"/>
                    <a:pt x="555" y="1622"/>
                  </a:cubicBezTo>
                  <a:cubicBezTo>
                    <a:pt x="1067" y="1622"/>
                    <a:pt x="1067" y="1622"/>
                    <a:pt x="1067" y="1622"/>
                  </a:cubicBezTo>
                  <a:cubicBezTo>
                    <a:pt x="1111" y="1622"/>
                    <a:pt x="1172" y="1597"/>
                    <a:pt x="1203" y="1565"/>
                  </a:cubicBezTo>
                  <a:cubicBezTo>
                    <a:pt x="1565" y="1204"/>
                    <a:pt x="1565" y="1204"/>
                    <a:pt x="1565" y="1204"/>
                  </a:cubicBezTo>
                  <a:cubicBezTo>
                    <a:pt x="1596" y="1173"/>
                    <a:pt x="1622" y="1111"/>
                    <a:pt x="1622" y="1067"/>
                  </a:cubicBezTo>
                  <a:cubicBezTo>
                    <a:pt x="1622" y="555"/>
                    <a:pt x="1622" y="555"/>
                    <a:pt x="1622" y="555"/>
                  </a:cubicBezTo>
                  <a:cubicBezTo>
                    <a:pt x="1622" y="511"/>
                    <a:pt x="1596" y="450"/>
                    <a:pt x="1565" y="419"/>
                  </a:cubicBezTo>
                  <a:lnTo>
                    <a:pt x="1203" y="57"/>
                  </a:lnTo>
                  <a:close/>
                </a:path>
              </a:pathLst>
            </a:custGeom>
            <a:solidFill>
              <a:srgbClr val="3186C3"/>
            </a:solidFill>
            <a:ln w="12700" cap="flat">
              <a:noFill/>
              <a:prstDash val="solid"/>
              <a:miter lim="800000"/>
            </a:ln>
          </p:spPr>
          <p:txBody>
            <a:bodyPr vert="horz" wrap="square" lIns="91440" tIns="45720" rIns="91440" bIns="45720" numCol="1" anchor="t" anchorCtr="0" compatLnSpc="1"/>
            <a:lstStyle/>
            <a:p>
              <a:endParaRPr lang="zh-CN" altLang="en-US">
                <a:cs typeface="+mn-ea"/>
                <a:sym typeface="+mn-lt"/>
              </a:endParaRPr>
            </a:p>
          </p:txBody>
        </p:sp>
        <p:sp>
          <p:nvSpPr>
            <p:cNvPr id="12" name="矩形 1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366" y="4736"/>
              <a:ext cx="4364" cy="725"/>
            </a:xfrm>
            <a:prstGeom prst="rect">
              <a:avLst/>
            </a:prstGeom>
          </p:spPr>
          <p:txBody>
            <a:bodyPr wrap="square">
              <a:spAutoFit/>
            </a:bodyPr>
            <a:lstStyle/>
            <a:p>
              <a:pPr algn="ctr"/>
              <a:r>
                <a:rPr lang="en-US" altLang="zh-CN" sz="2400" b="1" dirty="0">
                  <a:solidFill>
                    <a:schemeClr val="bg1"/>
                  </a:solidFill>
                  <a:cs typeface="+mn-ea"/>
                  <a:sym typeface="+mn-lt"/>
                </a:rPr>
                <a:t>CONTENTS</a:t>
              </a:r>
              <a:endParaRPr lang="en-US" altLang="zh-CN" sz="2400" b="1" dirty="0">
                <a:solidFill>
                  <a:schemeClr val="bg1"/>
                </a:solidFill>
                <a:cs typeface="+mn-ea"/>
                <a:sym typeface="+mn-lt"/>
              </a:endParaRPr>
            </a:p>
          </p:txBody>
        </p:sp>
        <p:grpSp>
          <p:nvGrpSpPr>
            <p:cNvPr id="13" name="组合 12"/>
            <p:cNvGrpSpPr/>
            <p:nvPr/>
          </p:nvGrpSpPr>
          <p:grpSpPr>
            <a:xfrm>
              <a:off x="1825" y="5007"/>
              <a:ext cx="0" cy="0"/>
              <a:chOff x="5625548" y="3867892"/>
              <a:chExt cx="874644" cy="0"/>
            </a:xfrm>
          </p:grpSpPr>
          <p:cxnSp>
            <p:nvCxnSpPr>
              <p:cNvPr id="14" name="直接连接符 13"/>
              <p:cNvCxnSpPr/>
              <p:nvPr/>
            </p:nvCxnSpPr>
            <p:spPr>
              <a:xfrm>
                <a:off x="5625548"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843428"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280749"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Oval 65_1"/>
            <p:cNvSpPr/>
            <p:nvPr/>
          </p:nvSpPr>
          <p:spPr>
            <a:xfrm>
              <a:off x="886" y="3377"/>
              <a:ext cx="3256" cy="3256"/>
            </a:xfrm>
            <a:prstGeom prst="ellipse">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6" name="组合 25"/>
          <p:cNvGrpSpPr/>
          <p:nvPr>
            <p:custDataLst>
              <p:tags r:id="rId2"/>
            </p:custDataLst>
          </p:nvPr>
        </p:nvGrpSpPr>
        <p:grpSpPr>
          <a:xfrm>
            <a:off x="5943600" y="1905000"/>
            <a:ext cx="4735142" cy="2795905"/>
            <a:chOff x="9094" y="765"/>
            <a:chExt cx="6337" cy="4403"/>
          </a:xfrm>
        </p:grpSpPr>
        <p:sp>
          <p:nvSpPr>
            <p:cNvPr id="27" name="文本框 26"/>
            <p:cNvSpPr txBox="1"/>
            <p:nvPr>
              <p:custDataLst>
                <p:tags r:id="rId3"/>
              </p:custDataLst>
            </p:nvPr>
          </p:nvSpPr>
          <p:spPr>
            <a:xfrm>
              <a:off x="10420" y="4364"/>
              <a:ext cx="3304" cy="628"/>
            </a:xfrm>
            <a:prstGeom prst="rect">
              <a:avLst/>
            </a:prstGeom>
            <a:noFill/>
          </p:spPr>
          <p:txBody>
            <a:bodyPr wrap="square" rtlCol="0">
              <a:spAutoFit/>
            </a:bodyPr>
            <a:lstStyle/>
            <a:p>
              <a:pPr algn="l"/>
              <a:r>
                <a:rPr lang="zh-CN" altLang="en-US" sz="2000" b="1" dirty="0">
                  <a:solidFill>
                    <a:srgbClr val="3186C3"/>
                  </a:solidFill>
                  <a:latin typeface="微软雅黑" panose="020B0503020204020204" charset="-122"/>
                  <a:ea typeface="微软雅黑" panose="020B0503020204020204" charset="-122"/>
                  <a:cs typeface="微软雅黑" panose="020B0503020204020204" charset="-122"/>
                  <a:sym typeface="+mn-ea"/>
                </a:rPr>
                <a:t>Summary</a:t>
              </a:r>
              <a:endParaRPr lang="zh-CN" altLang="en-US" sz="2000" b="1" dirty="0">
                <a:solidFill>
                  <a:srgbClr val="3186C3"/>
                </a:solidFill>
                <a:latin typeface="微软雅黑" panose="020B0503020204020204" charset="-122"/>
                <a:ea typeface="微软雅黑" panose="020B0503020204020204" charset="-122"/>
                <a:cs typeface="微软雅黑" panose="020B0503020204020204" charset="-122"/>
                <a:sym typeface="+mn-ea"/>
              </a:endParaRPr>
            </a:p>
          </p:txBody>
        </p:sp>
        <p:grpSp>
          <p:nvGrpSpPr>
            <p:cNvPr id="28" name="组合 27"/>
            <p:cNvGrpSpPr/>
            <p:nvPr/>
          </p:nvGrpSpPr>
          <p:grpSpPr>
            <a:xfrm>
              <a:off x="9094" y="765"/>
              <a:ext cx="6337" cy="4403"/>
              <a:chOff x="9094" y="765"/>
              <a:chExt cx="6337" cy="4403"/>
            </a:xfrm>
          </p:grpSpPr>
          <p:sp>
            <p:nvSpPr>
              <p:cNvPr id="29" name="椭圆 28"/>
              <p:cNvSpPr/>
              <p:nvPr>
                <p:custDataLst>
                  <p:tags r:id="rId4"/>
                </p:custDataLst>
              </p:nvPr>
            </p:nvSpPr>
            <p:spPr>
              <a:xfrm>
                <a:off x="9094" y="765"/>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01</a:t>
                </a:r>
                <a:endParaRPr lang="en-US" altLang="zh-CN" sz="1800" b="1" dirty="0">
                  <a:latin typeface="+mj-lt"/>
                  <a:ea typeface="微软雅黑" panose="020B0503020204020204" charset="-122"/>
                  <a:cs typeface="+mj-lt"/>
                  <a:sym typeface="+mn-lt"/>
                </a:endParaRPr>
              </a:p>
            </p:txBody>
          </p:sp>
          <p:sp>
            <p:nvSpPr>
              <p:cNvPr id="30" name="椭圆 29"/>
              <p:cNvSpPr/>
              <p:nvPr>
                <p:custDataLst>
                  <p:tags r:id="rId5"/>
                </p:custDataLst>
              </p:nvPr>
            </p:nvSpPr>
            <p:spPr>
              <a:xfrm>
                <a:off x="9094" y="2458"/>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02</a:t>
                </a:r>
                <a:endParaRPr lang="en-US" altLang="zh-CN" sz="1800" b="1" dirty="0">
                  <a:latin typeface="+mj-lt"/>
                  <a:ea typeface="微软雅黑" panose="020B0503020204020204" charset="-122"/>
                  <a:cs typeface="+mj-lt"/>
                  <a:sym typeface="+mn-lt"/>
                </a:endParaRPr>
              </a:p>
            </p:txBody>
          </p:sp>
          <p:sp>
            <p:nvSpPr>
              <p:cNvPr id="31" name="椭圆 30"/>
              <p:cNvSpPr/>
              <p:nvPr>
                <p:custDataLst>
                  <p:tags r:id="rId6"/>
                </p:custDataLst>
              </p:nvPr>
            </p:nvSpPr>
            <p:spPr>
              <a:xfrm>
                <a:off x="9094" y="4151"/>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03</a:t>
                </a:r>
                <a:endParaRPr lang="en-US" altLang="zh-CN" sz="1800" b="1" dirty="0">
                  <a:latin typeface="+mj-lt"/>
                  <a:ea typeface="微软雅黑" panose="020B0503020204020204" charset="-122"/>
                  <a:cs typeface="+mj-lt"/>
                  <a:sym typeface="+mn-lt"/>
                </a:endParaRPr>
              </a:p>
            </p:txBody>
          </p:sp>
          <p:sp>
            <p:nvSpPr>
              <p:cNvPr id="32" name="文本框 31"/>
              <p:cNvSpPr txBox="1"/>
              <p:nvPr>
                <p:custDataLst>
                  <p:tags r:id="rId7"/>
                </p:custDataLst>
              </p:nvPr>
            </p:nvSpPr>
            <p:spPr>
              <a:xfrm>
                <a:off x="10318" y="959"/>
                <a:ext cx="3035" cy="628"/>
              </a:xfrm>
              <a:prstGeom prst="rect">
                <a:avLst/>
              </a:prstGeom>
              <a:noFill/>
            </p:spPr>
            <p:txBody>
              <a:bodyPr wrap="square" rtlCol="0">
                <a:spAutoFit/>
              </a:bodyPr>
              <a:lstStyle/>
              <a:p>
                <a:pPr algn="l"/>
                <a:r>
                  <a:rPr lang="en-US" altLang="zh-CN" sz="2000" b="1" dirty="0">
                    <a:solidFill>
                      <a:schemeClr val="tx1">
                        <a:lumMod val="60000"/>
                        <a:lumOff val="40000"/>
                      </a:schemeClr>
                    </a:solidFill>
                    <a:latin typeface="微软雅黑" panose="020B0503020204020204" charset="-122"/>
                    <a:ea typeface="微软雅黑" panose="020B0503020204020204" charset="-122"/>
                    <a:cs typeface="微软雅黑" panose="020B0503020204020204" charset="-122"/>
                    <a:sym typeface="+mn-ea"/>
                  </a:rPr>
                  <a:t>Introduction</a:t>
                </a:r>
                <a:endParaRPr lang="en-US" altLang="zh-CN" sz="2000" b="1" dirty="0">
                  <a:solidFill>
                    <a:schemeClr val="tx1">
                      <a:lumMod val="60000"/>
                      <a:lumOff val="40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33" name="文本框 32"/>
              <p:cNvSpPr txBox="1"/>
              <p:nvPr>
                <p:custDataLst>
                  <p:tags r:id="rId8"/>
                </p:custDataLst>
              </p:nvPr>
            </p:nvSpPr>
            <p:spPr>
              <a:xfrm>
                <a:off x="10216" y="2445"/>
                <a:ext cx="5215" cy="1113"/>
              </a:xfrm>
              <a:prstGeom prst="rect">
                <a:avLst/>
              </a:prstGeom>
              <a:noFill/>
            </p:spPr>
            <p:txBody>
              <a:bodyPr wrap="square" rtlCol="0">
                <a:spAutoFit/>
              </a:bodyPr>
              <a:lstStyle/>
              <a:p>
                <a:pPr algn="l"/>
                <a:r>
                  <a:rPr lang="en-US" altLang="zh-CN" sz="2000" b="1" dirty="0">
                    <a:solidFill>
                      <a:srgbClr val="3186C3"/>
                    </a:solidFill>
                    <a:latin typeface="微软雅黑" panose="020B0503020204020204" charset="-122"/>
                    <a:ea typeface="微软雅黑" panose="020B0503020204020204" charset="-122"/>
                    <a:cs typeface="微软雅黑" panose="020B0503020204020204" charset="-122"/>
                    <a:sym typeface="+mn-ea"/>
                  </a:rPr>
                  <a:t>GY1000 Introduction &amp; Application in Tobacco</a:t>
                </a:r>
                <a:endParaRPr lang="zh-CN" altLang="en-US" sz="2000" b="1" dirty="0">
                  <a:solidFill>
                    <a:schemeClr val="bg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762000" y="76200"/>
            <a:ext cx="2107565" cy="460375"/>
          </a:xfrm>
          <a:prstGeom prst="rect">
            <a:avLst/>
          </a:prstGeom>
          <a:noFill/>
        </p:spPr>
        <p:txBody>
          <a:bodyPr wrap="none" rtlCol="0">
            <a:spAutoFit/>
          </a:bodyPr>
          <a:lstStyle/>
          <a:p>
            <a:pPr algn="l" defTabSz="457200">
              <a:buClrTx/>
              <a:buSzTx/>
              <a:buFontTx/>
            </a:pPr>
            <a:r>
              <a:rPr lang="en-US" altLang="zh-CN" sz="2400" b="1" dirty="0">
                <a:solidFill>
                  <a:srgbClr val="3186C3"/>
                </a:solidFill>
                <a:latin typeface="微软雅黑" panose="020B0503020204020204" charset="-122"/>
                <a:ea typeface="微软雅黑" panose="020B0503020204020204" charset="-122"/>
                <a:cs typeface="微软雅黑" panose="020B0503020204020204" charset="-122"/>
                <a:sym typeface="+mn-ea"/>
              </a:rPr>
              <a:t>Introduction</a:t>
            </a:r>
            <a:endParaRPr lang="zh-CN" altLang="en-US" sz="2400" b="1">
              <a:solidFill>
                <a:srgbClr val="3186C3"/>
              </a:solidFill>
              <a:latin typeface="微软雅黑" panose="020B0503020204020204" charset="-122"/>
              <a:ea typeface="微软雅黑" panose="020B0503020204020204" charset="-122"/>
              <a:cs typeface="微软雅黑" panose="020B0503020204020204" charset="-122"/>
            </a:endParaRPr>
          </a:p>
        </p:txBody>
      </p:sp>
      <p:pic>
        <p:nvPicPr>
          <p:cNvPr id="4" name="图片 3"/>
          <p:cNvPicPr>
            <a:picLocks noChangeAspect="1"/>
          </p:cNvPicPr>
          <p:nvPr/>
        </p:nvPicPr>
        <p:blipFill>
          <a:blip r:embed="rId1"/>
          <a:stretch>
            <a:fillRect/>
          </a:stretch>
        </p:blipFill>
        <p:spPr>
          <a:xfrm>
            <a:off x="1600200" y="1406525"/>
            <a:ext cx="3606165" cy="2362200"/>
          </a:xfrm>
          <a:prstGeom prst="rect">
            <a:avLst/>
          </a:prstGeom>
        </p:spPr>
      </p:pic>
      <p:pic>
        <p:nvPicPr>
          <p:cNvPr id="6" name="图片 1"/>
          <p:cNvPicPr>
            <a:picLocks noChangeAspect="1"/>
          </p:cNvPicPr>
          <p:nvPr/>
        </p:nvPicPr>
        <p:blipFill>
          <a:blip r:embed="rId2"/>
          <a:stretch>
            <a:fillRect/>
          </a:stretch>
        </p:blipFill>
        <p:spPr>
          <a:xfrm>
            <a:off x="6096000" y="990600"/>
            <a:ext cx="5877560" cy="2889250"/>
          </a:xfrm>
          <a:prstGeom prst="rect">
            <a:avLst/>
          </a:prstGeom>
          <a:noFill/>
          <a:ln>
            <a:noFill/>
          </a:ln>
        </p:spPr>
      </p:pic>
      <p:pic>
        <p:nvPicPr>
          <p:cNvPr id="8" name="图片 7"/>
          <p:cNvPicPr>
            <a:picLocks noChangeAspect="1"/>
          </p:cNvPicPr>
          <p:nvPr/>
        </p:nvPicPr>
        <p:blipFill>
          <a:blip r:embed="rId3"/>
          <a:stretch>
            <a:fillRect/>
          </a:stretch>
        </p:blipFill>
        <p:spPr>
          <a:xfrm>
            <a:off x="1600200" y="3962400"/>
            <a:ext cx="3566795" cy="2397125"/>
          </a:xfrm>
          <a:prstGeom prst="rect">
            <a:avLst/>
          </a:prstGeom>
        </p:spPr>
      </p:pic>
      <p:sp>
        <p:nvSpPr>
          <p:cNvPr id="10" name="文本框 9"/>
          <p:cNvSpPr txBox="1"/>
          <p:nvPr/>
        </p:nvSpPr>
        <p:spPr>
          <a:xfrm>
            <a:off x="6018530" y="4491990"/>
            <a:ext cx="5955030" cy="2168525"/>
          </a:xfrm>
          <a:prstGeom prst="rect">
            <a:avLst/>
          </a:prstGeom>
        </p:spPr>
        <p:txBody>
          <a:bodyPr wrap="square">
            <a:spAutoFit/>
            <a:extLst>
              <a:ext uri="{4A0BC546-FE56-4ADE-93B0-CB8AF2F6F144}">
                <wpsdc:textFrameExt xmlns:wpsdc="http://www.wps.cn/officeDocument/2022/drawingmlCustomData" type="text"/>
              </a:ext>
            </a:extLst>
          </a:bodyPr>
          <a:p>
            <a:pPr marL="0" indent="0" algn="just" eaLnBrk="1" latinLnBrk="0" hangingPunct="1">
              <a:lnSpc>
                <a:spcPct val="150000"/>
              </a:lnSpc>
            </a:pPr>
            <a:r>
              <a:rPr lang="en-US" altLang="zh-CN" sz="1800">
                <a:latin typeface="Arial" panose="020B0604020202020204" pitchFamily="34" charset="0"/>
                <a:ea typeface="微软雅黑" panose="020B0503020204020204" charset="-122"/>
              </a:rPr>
              <a:t>Modern cigarette production involves seven key manufacturing processes: primary tobacco curing, threshing and redrying, tobacco fermentation, cigarette blending, cigarette primary processing, cigarette rod forming, and cigarette packaging.</a:t>
            </a:r>
            <a:endParaRPr lang="en-US" altLang="zh-CN" sz="1800">
              <a:latin typeface="Arial" panose="020B0604020202020204" pitchFamily="34" charset="0"/>
              <a:ea typeface="微软雅黑" panose="020B0503020204020204" charset="-122"/>
            </a:endParaRPr>
          </a:p>
        </p:txBody>
      </p:sp>
      <p:sp>
        <p:nvSpPr>
          <p:cNvPr id="2" name="文本框 1"/>
          <p:cNvSpPr txBox="1"/>
          <p:nvPr/>
        </p:nvSpPr>
        <p:spPr>
          <a:xfrm>
            <a:off x="6380480" y="3594100"/>
            <a:ext cx="1502410" cy="368300"/>
          </a:xfrm>
          <a:prstGeom prst="rect">
            <a:avLst/>
          </a:prstGeom>
          <a:noFill/>
        </p:spPr>
        <p:txBody>
          <a:bodyPr wrap="square" rtlCol="0">
            <a:spAutoFit/>
          </a:bodyPr>
          <a:p>
            <a:r>
              <a:rPr lang="en-US" altLang="zh-CN"/>
              <a:t>Warehouse</a:t>
            </a:r>
            <a:endParaRPr lang="en-US" altLang="zh-CN"/>
          </a:p>
        </p:txBody>
      </p:sp>
      <p:sp>
        <p:nvSpPr>
          <p:cNvPr id="5" name="文本框 4"/>
          <p:cNvSpPr txBox="1"/>
          <p:nvPr/>
        </p:nvSpPr>
        <p:spPr>
          <a:xfrm>
            <a:off x="8077200" y="3768725"/>
            <a:ext cx="1306830" cy="645160"/>
          </a:xfrm>
          <a:prstGeom prst="rect">
            <a:avLst/>
          </a:prstGeom>
          <a:noFill/>
        </p:spPr>
        <p:txBody>
          <a:bodyPr wrap="square" rtlCol="0">
            <a:spAutoFit/>
          </a:bodyPr>
          <a:p>
            <a:r>
              <a:rPr lang="en-US" altLang="zh-CN"/>
              <a:t>Cigarette Packaging</a:t>
            </a:r>
            <a:endParaRPr lang="en-US" altLang="zh-CN"/>
          </a:p>
        </p:txBody>
      </p:sp>
      <p:sp>
        <p:nvSpPr>
          <p:cNvPr id="7" name="文本框 6"/>
          <p:cNvSpPr txBox="1"/>
          <p:nvPr/>
        </p:nvSpPr>
        <p:spPr>
          <a:xfrm>
            <a:off x="9525000" y="3733800"/>
            <a:ext cx="1453515" cy="645160"/>
          </a:xfrm>
          <a:prstGeom prst="rect">
            <a:avLst/>
          </a:prstGeom>
          <a:noFill/>
        </p:spPr>
        <p:txBody>
          <a:bodyPr wrap="square" rtlCol="0">
            <a:spAutoFit/>
          </a:bodyPr>
          <a:p>
            <a:r>
              <a:rPr lang="en-US" altLang="zh-CN"/>
              <a:t>Cigarette Rod Making</a:t>
            </a:r>
            <a:endParaRPr lang="en-US" altLang="zh-CN"/>
          </a:p>
        </p:txBody>
      </p:sp>
      <p:sp>
        <p:nvSpPr>
          <p:cNvPr id="9" name="文本框 8"/>
          <p:cNvSpPr txBox="1"/>
          <p:nvPr/>
        </p:nvSpPr>
        <p:spPr>
          <a:xfrm>
            <a:off x="10134600" y="2438400"/>
            <a:ext cx="2451735" cy="645160"/>
          </a:xfrm>
          <a:prstGeom prst="rect">
            <a:avLst/>
          </a:prstGeom>
          <a:noFill/>
        </p:spPr>
        <p:txBody>
          <a:bodyPr wrap="square" rtlCol="0">
            <a:spAutoFit/>
          </a:bodyPr>
          <a:p>
            <a:r>
              <a:rPr lang="en-US" altLang="zh-CN"/>
              <a:t>Cigarette Primary Processing</a:t>
            </a:r>
            <a:endParaRPr lang="en-US" altLang="zh-CN"/>
          </a:p>
        </p:txBody>
      </p:sp>
      <p:sp>
        <p:nvSpPr>
          <p:cNvPr id="11" name="文本框 10"/>
          <p:cNvSpPr txBox="1"/>
          <p:nvPr/>
        </p:nvSpPr>
        <p:spPr>
          <a:xfrm>
            <a:off x="10972800" y="990600"/>
            <a:ext cx="1127125" cy="645160"/>
          </a:xfrm>
          <a:prstGeom prst="rect">
            <a:avLst/>
          </a:prstGeom>
          <a:noFill/>
        </p:spPr>
        <p:txBody>
          <a:bodyPr wrap="square" rtlCol="0">
            <a:spAutoFit/>
          </a:bodyPr>
          <a:p>
            <a:r>
              <a:rPr lang="en-US" altLang="zh-CN"/>
              <a:t>Cigarette Blending</a:t>
            </a:r>
            <a:endParaRPr lang="en-US" altLang="zh-CN"/>
          </a:p>
        </p:txBody>
      </p:sp>
      <p:sp>
        <p:nvSpPr>
          <p:cNvPr id="12" name="文本框 11"/>
          <p:cNvSpPr txBox="1"/>
          <p:nvPr/>
        </p:nvSpPr>
        <p:spPr>
          <a:xfrm>
            <a:off x="9389745" y="990600"/>
            <a:ext cx="1554480" cy="645160"/>
          </a:xfrm>
          <a:prstGeom prst="rect">
            <a:avLst/>
          </a:prstGeom>
          <a:noFill/>
        </p:spPr>
        <p:txBody>
          <a:bodyPr wrap="square" rtlCol="0">
            <a:spAutoFit/>
          </a:bodyPr>
          <a:p>
            <a:r>
              <a:rPr lang="en-US" altLang="zh-CN"/>
              <a:t>Tobacco Fermentation</a:t>
            </a:r>
            <a:endParaRPr lang="en-US" altLang="zh-CN"/>
          </a:p>
        </p:txBody>
      </p:sp>
      <p:sp>
        <p:nvSpPr>
          <p:cNvPr id="13" name="文本框 12"/>
          <p:cNvSpPr txBox="1"/>
          <p:nvPr/>
        </p:nvSpPr>
        <p:spPr>
          <a:xfrm>
            <a:off x="8153400" y="838200"/>
            <a:ext cx="1283970" cy="922020"/>
          </a:xfrm>
          <a:prstGeom prst="rect">
            <a:avLst/>
          </a:prstGeom>
          <a:noFill/>
        </p:spPr>
        <p:txBody>
          <a:bodyPr wrap="square" rtlCol="0">
            <a:spAutoFit/>
          </a:bodyPr>
          <a:p>
            <a:pPr algn="ctr"/>
            <a:r>
              <a:rPr lang="en-US" altLang="zh-CN"/>
              <a:t>Threshing &amp; Redrying</a:t>
            </a:r>
            <a:endParaRPr lang="en-US" altLang="zh-CN"/>
          </a:p>
        </p:txBody>
      </p:sp>
      <p:sp>
        <p:nvSpPr>
          <p:cNvPr id="14" name="文本框 13"/>
          <p:cNvSpPr txBox="1"/>
          <p:nvPr/>
        </p:nvSpPr>
        <p:spPr>
          <a:xfrm>
            <a:off x="6550660" y="914400"/>
            <a:ext cx="1790065" cy="645160"/>
          </a:xfrm>
          <a:prstGeom prst="rect">
            <a:avLst/>
          </a:prstGeom>
          <a:noFill/>
        </p:spPr>
        <p:txBody>
          <a:bodyPr wrap="square" rtlCol="0">
            <a:spAutoFit/>
          </a:bodyPr>
          <a:p>
            <a:r>
              <a:rPr lang="en-US" altLang="zh-CN"/>
              <a:t>Primary Tobacco Curing</a:t>
            </a:r>
            <a:endParaRPr lang="en-US" altLang="zh-CN"/>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762000" y="76200"/>
            <a:ext cx="2107565" cy="460375"/>
          </a:xfrm>
          <a:prstGeom prst="rect">
            <a:avLst/>
          </a:prstGeom>
          <a:noFill/>
        </p:spPr>
        <p:txBody>
          <a:bodyPr wrap="none" rtlCol="0">
            <a:spAutoFit/>
          </a:bodyPr>
          <a:p>
            <a:pPr algn="l" defTabSz="457200">
              <a:buClrTx/>
              <a:buSzTx/>
              <a:buFontTx/>
            </a:pPr>
            <a:r>
              <a:rPr lang="en-US" altLang="zh-CN" sz="2400" b="1" dirty="0">
                <a:solidFill>
                  <a:srgbClr val="3186C3"/>
                </a:solidFill>
                <a:latin typeface="微软雅黑" panose="020B0503020204020204" charset="-122"/>
                <a:ea typeface="微软雅黑" panose="020B0503020204020204" charset="-122"/>
                <a:cs typeface="微软雅黑" panose="020B0503020204020204" charset="-122"/>
                <a:sym typeface="+mn-ea"/>
              </a:rPr>
              <a:t>Introduction</a:t>
            </a:r>
            <a:endParaRPr lang="zh-CN" altLang="en-US" sz="2400" b="1">
              <a:solidFill>
                <a:srgbClr val="3186C3"/>
              </a:solidFill>
              <a:latin typeface="微软雅黑" panose="020B0503020204020204" charset="-122"/>
              <a:ea typeface="微软雅黑" panose="020B0503020204020204" charset="-122"/>
              <a:cs typeface="微软雅黑" panose="020B0503020204020204" charset="-122"/>
            </a:endParaRPr>
          </a:p>
        </p:txBody>
      </p:sp>
      <p:graphicFrame>
        <p:nvGraphicFramePr>
          <p:cNvPr id="2" name="表格 1"/>
          <p:cNvGraphicFramePr/>
          <p:nvPr>
            <p:custDataLst>
              <p:tags r:id="rId1"/>
            </p:custDataLst>
          </p:nvPr>
        </p:nvGraphicFramePr>
        <p:xfrm>
          <a:off x="5932170" y="3964305"/>
          <a:ext cx="6036310" cy="2933065"/>
        </p:xfrm>
        <a:graphic>
          <a:graphicData uri="http://schemas.openxmlformats.org/drawingml/2006/table">
            <a:tbl>
              <a:tblPr>
                <a:tableStyleId>{3C2FFA5D-87B4-456A-9821-1D502468CF0F}</a:tableStyleId>
              </a:tblPr>
              <a:tblGrid>
                <a:gridCol w="2216785"/>
                <a:gridCol w="3819525"/>
              </a:tblGrid>
              <a:tr h="363855">
                <a:tc gridSpan="2">
                  <a:txBody>
                    <a:bodyPr/>
                    <a:p>
                      <a:pPr marL="0" indent="0" algn="just">
                        <a:lnSpc>
                          <a:spcPts val="2200"/>
                        </a:lnSpc>
                        <a:spcBef>
                          <a:spcPts val="700"/>
                        </a:spcBef>
                        <a:spcAft>
                          <a:spcPts val="700"/>
                        </a:spcAft>
                      </a:pPr>
                      <a:r>
                        <a:rPr lang="en-US" altLang="zh-CN" sz="1400" b="1"/>
                        <a:t>           </a:t>
                      </a:r>
                      <a:r>
                        <a:rPr lang="en-US" sz="1400" b="1"/>
                        <a:t>Process</a:t>
                      </a:r>
                      <a:r>
                        <a:rPr lang="zh-CN" altLang="en-US" sz="1400" b="1"/>
                        <a:t>                             </a:t>
                      </a:r>
                      <a:r>
                        <a:rPr lang="en-US" altLang="zh-CN" sz="1400" b="1"/>
                        <a:t>               Moisture content</a:t>
                      </a:r>
                      <a:endParaRPr lang="en-US" altLang="zh-CN" sz="1400" b="1"/>
                    </a:p>
                  </a:txBody>
                  <a:tcPr marL="68580" marR="68580" marT="0" marB="0" anchor="t" anchorCtr="0"/>
                </a:tc>
                <a:tc hMerge="1">
                  <a:tcPr/>
                </a:tc>
              </a:tr>
              <a:tr h="593090">
                <a:tc>
                  <a:txBody>
                    <a:bodyPr/>
                    <a:p>
                      <a:pPr marL="0" indent="0" algn="ctr">
                        <a:lnSpc>
                          <a:spcPts val="2200"/>
                        </a:lnSpc>
                        <a:spcBef>
                          <a:spcPts val="700"/>
                        </a:spcBef>
                        <a:spcAft>
                          <a:spcPts val="700"/>
                        </a:spcAft>
                      </a:pPr>
                      <a:r>
                        <a:rPr lang="en-US" altLang="zh-CN" sz="1400" b="1"/>
                        <a:t>Primary Tobacco Curing</a:t>
                      </a:r>
                      <a:endParaRPr lang="en-US" altLang="zh-CN" sz="1400" b="1"/>
                    </a:p>
                  </a:txBody>
                  <a:tcPr marL="68580" marR="68580" marT="0" marB="0" anchor="t" anchorCtr="0"/>
                </a:tc>
                <a:tc>
                  <a:txBody>
                    <a:bodyPr/>
                    <a:p>
                      <a:pPr marL="0" indent="0" algn="just">
                        <a:lnSpc>
                          <a:spcPts val="2200"/>
                        </a:lnSpc>
                        <a:spcBef>
                          <a:spcPts val="700"/>
                        </a:spcBef>
                        <a:spcAft>
                          <a:spcPts val="700"/>
                        </a:spcAft>
                      </a:pPr>
                      <a:r>
                        <a:rPr lang="en-US" altLang="zh-CN" sz="1400"/>
                        <a:t>Reduces fresh tobacco leaf moisture from 80%-90% to wilted and dried state</a:t>
                      </a:r>
                      <a:endParaRPr lang="en-US" altLang="zh-CN" sz="1400"/>
                    </a:p>
                  </a:txBody>
                  <a:tcPr marL="68580" marR="68580" marT="0" marB="0" anchor="t" anchorCtr="0"/>
                </a:tc>
              </a:tr>
              <a:tr h="593725">
                <a:tc>
                  <a:txBody>
                    <a:bodyPr/>
                    <a:p>
                      <a:pPr marL="0" indent="0" algn="ctr">
                        <a:lnSpc>
                          <a:spcPts val="2200"/>
                        </a:lnSpc>
                        <a:spcBef>
                          <a:spcPts val="700"/>
                        </a:spcBef>
                        <a:spcAft>
                          <a:spcPts val="700"/>
                        </a:spcAft>
                      </a:pPr>
                      <a:r>
                        <a:rPr lang="en-US" altLang="zh-CN" sz="1400" b="1"/>
                        <a:t>Threshing and Redrying</a:t>
                      </a:r>
                      <a:endParaRPr lang="en-US" altLang="zh-CN" sz="1400" b="1"/>
                    </a:p>
                  </a:txBody>
                  <a:tcPr marL="68580" marR="68580" marT="0" marB="0" anchor="t" anchorCtr="0"/>
                </a:tc>
                <a:tc>
                  <a:txBody>
                    <a:bodyPr/>
                    <a:p>
                      <a:pPr marL="0" indent="0" algn="just">
                        <a:lnSpc>
                          <a:spcPts val="2200"/>
                        </a:lnSpc>
                        <a:spcBef>
                          <a:spcPts val="700"/>
                        </a:spcBef>
                        <a:spcAft>
                          <a:spcPts val="700"/>
                        </a:spcAft>
                      </a:pPr>
                      <a:r>
                        <a:rPr lang="en-US" altLang="zh-CN" sz="1400"/>
                        <a:t>Controls tobacco moisture content to 11%-13%</a:t>
                      </a:r>
                      <a:endParaRPr lang="en-US" altLang="zh-CN" sz="1400"/>
                    </a:p>
                  </a:txBody>
                  <a:tcPr marL="68580" marR="68580" marT="0" marB="0" anchor="t" anchorCtr="0"/>
                </a:tc>
              </a:tr>
              <a:tr h="593725">
                <a:tc>
                  <a:txBody>
                    <a:bodyPr/>
                    <a:p>
                      <a:pPr marL="0" indent="0" algn="ctr">
                        <a:lnSpc>
                          <a:spcPts val="2200"/>
                        </a:lnSpc>
                        <a:spcBef>
                          <a:spcPts val="700"/>
                        </a:spcBef>
                        <a:spcAft>
                          <a:spcPts val="700"/>
                        </a:spcAft>
                      </a:pPr>
                      <a:r>
                        <a:rPr lang="en-US" altLang="zh-CN" sz="1400" b="1"/>
                        <a:t>Tobacco Fermentation</a:t>
                      </a:r>
                      <a:endParaRPr lang="en-US" altLang="zh-CN" sz="1400" b="1"/>
                    </a:p>
                  </a:txBody>
                  <a:tcPr marL="68580" marR="68580" marT="0" marB="0" anchor="t" anchorCtr="0"/>
                </a:tc>
                <a:tc>
                  <a:txBody>
                    <a:bodyPr/>
                    <a:p>
                      <a:pPr marL="0" indent="0" algn="just">
                        <a:lnSpc>
                          <a:spcPts val="2200"/>
                        </a:lnSpc>
                        <a:spcBef>
                          <a:spcPts val="700"/>
                        </a:spcBef>
                        <a:spcAft>
                          <a:spcPts val="700"/>
                        </a:spcAft>
                      </a:pPr>
                      <a:r>
                        <a:rPr lang="en-US" altLang="zh-CN" sz="1400"/>
                        <a:t>Customizable moisture detection to prevent deterioration</a:t>
                      </a:r>
                      <a:endParaRPr lang="en-US" altLang="zh-CN" sz="1400"/>
                    </a:p>
                  </a:txBody>
                  <a:tcPr marL="68580" marR="68580" marT="0" marB="0" anchor="t" anchorCtr="0"/>
                </a:tc>
              </a:tr>
              <a:tr h="593725">
                <a:tc>
                  <a:txBody>
                    <a:bodyPr/>
                    <a:p>
                      <a:pPr marL="0" indent="0" algn="ctr">
                        <a:lnSpc>
                          <a:spcPts val="2200"/>
                        </a:lnSpc>
                        <a:spcBef>
                          <a:spcPts val="700"/>
                        </a:spcBef>
                        <a:spcAft>
                          <a:spcPts val="700"/>
                        </a:spcAft>
                      </a:pPr>
                      <a:r>
                        <a:rPr lang="en-US" altLang="zh-CN" sz="1400" b="1"/>
                        <a:t>Cut Tobacco Processing</a:t>
                      </a:r>
                      <a:endParaRPr lang="en-US" altLang="zh-CN" sz="1400" b="1"/>
                    </a:p>
                  </a:txBody>
                  <a:tcPr marL="68580" marR="68580" marT="0" marB="0" anchor="t" anchorCtr="0"/>
                </a:tc>
                <a:tc>
                  <a:txBody>
                    <a:bodyPr/>
                    <a:p>
                      <a:pPr marL="0" indent="0" algn="just">
                        <a:lnSpc>
                          <a:spcPts val="2200"/>
                        </a:lnSpc>
                        <a:spcBef>
                          <a:spcPts val="700"/>
                        </a:spcBef>
                        <a:spcAft>
                          <a:spcPts val="700"/>
                        </a:spcAft>
                      </a:pPr>
                      <a:r>
                        <a:rPr lang="en-US" altLang="zh-CN" sz="1400"/>
                        <a:t>Maintains tobacco moisture content at 11%-13%</a:t>
                      </a:r>
                      <a:endParaRPr lang="en-US" altLang="zh-CN" sz="1400"/>
                    </a:p>
                  </a:txBody>
                  <a:tcPr marL="68580" marR="68580" marT="0" marB="0" anchor="t" anchorCtr="0"/>
                </a:tc>
              </a:tr>
            </a:tbl>
          </a:graphicData>
        </a:graphic>
      </p:graphicFrame>
      <p:sp>
        <p:nvSpPr>
          <p:cNvPr id="4" name="文本框 3"/>
          <p:cNvSpPr txBox="1"/>
          <p:nvPr/>
        </p:nvSpPr>
        <p:spPr>
          <a:xfrm>
            <a:off x="118745" y="838200"/>
            <a:ext cx="5581015" cy="5492750"/>
          </a:xfrm>
          <a:prstGeom prst="rect">
            <a:avLst/>
          </a:prstGeom>
        </p:spPr>
        <p:txBody>
          <a:bodyPr wrap="square">
            <a:spAutoFit/>
            <a:extLst>
              <a:ext uri="{4A0BC546-FE56-4ADE-93B0-CB8AF2F6F144}">
                <wpsdc:textFrameExt xmlns:wpsdc="http://www.wps.cn/officeDocument/2022/drawingmlCustomData" type="text"/>
              </a:ext>
            </a:extLst>
          </a:bodyPr>
          <a:p>
            <a:pPr marL="285750" indent="-285750" algn="just" eaLnBrk="1" latinLnBrk="0" hangingPunct="1">
              <a:lnSpc>
                <a:spcPct val="150000"/>
              </a:lnSpc>
              <a:buFont typeface="Wingdings" panose="05000000000000000000" charset="0"/>
              <a:buChar char="l"/>
            </a:pPr>
            <a:r>
              <a:rPr lang="en-US" altLang="zh-CN" sz="1800" b="1">
                <a:latin typeface="Arial" panose="020B0604020202020204" pitchFamily="34" charset="0"/>
                <a:ea typeface="微软雅黑" panose="020B0503020204020204" charset="-122"/>
              </a:rPr>
              <a:t>Primary Tobacco Curing</a:t>
            </a:r>
            <a:endParaRPr lang="en-US" altLang="zh-CN" sz="1800" b="1">
              <a:latin typeface="Arial" panose="020B0604020202020204" pitchFamily="34" charset="0"/>
              <a:ea typeface="微软雅黑" panose="020B0503020204020204" charset="-122"/>
            </a:endParaRPr>
          </a:p>
          <a:p>
            <a:pPr algn="just" eaLnBrk="1" latinLnBrk="0" hangingPunct="1">
              <a:lnSpc>
                <a:spcPct val="150000"/>
              </a:lnSpc>
              <a:buClrTx/>
              <a:buSzTx/>
              <a:buFontTx/>
            </a:pPr>
            <a:r>
              <a:rPr lang="en-US" altLang="zh-CN" sz="1800">
                <a:latin typeface="Arial" panose="020B0604020202020204" pitchFamily="34" charset="0"/>
                <a:ea typeface="微软雅黑" panose="020B0503020204020204" charset="-122"/>
              </a:rPr>
              <a:t>Reduces leaf moisture from 80%-90% to complete dryness.</a:t>
            </a:r>
            <a:endParaRPr lang="en-US" altLang="zh-CN" sz="1800">
              <a:latin typeface="Arial" panose="020B0604020202020204" pitchFamily="34" charset="0"/>
              <a:ea typeface="微软雅黑" panose="020B0503020204020204" charset="-122"/>
            </a:endParaRPr>
          </a:p>
          <a:p>
            <a:pPr marL="285750" indent="-285750" algn="just" eaLnBrk="1" latinLnBrk="0" hangingPunct="1">
              <a:lnSpc>
                <a:spcPct val="150000"/>
              </a:lnSpc>
              <a:buClrTx/>
              <a:buSzTx/>
              <a:buFont typeface="Wingdings" panose="05000000000000000000" charset="0"/>
              <a:buChar char="l"/>
            </a:pPr>
            <a:r>
              <a:rPr lang="en-US" altLang="zh-CN" sz="1800" b="1">
                <a:latin typeface="Arial" panose="020B0604020202020204" pitchFamily="34" charset="0"/>
                <a:ea typeface="微软雅黑" panose="020B0503020204020204" charset="-122"/>
              </a:rPr>
              <a:t>Threshing and Redrying</a:t>
            </a:r>
            <a:endParaRPr lang="en-US" altLang="zh-CN" sz="1800" b="1">
              <a:latin typeface="Arial" panose="020B0604020202020204" pitchFamily="34" charset="0"/>
              <a:ea typeface="微软雅黑" panose="020B0503020204020204" charset="-122"/>
            </a:endParaRPr>
          </a:p>
          <a:p>
            <a:pPr algn="just" eaLnBrk="1" latinLnBrk="0" hangingPunct="1">
              <a:lnSpc>
                <a:spcPct val="150000"/>
              </a:lnSpc>
              <a:buClrTx/>
              <a:buSzTx/>
              <a:buFontTx/>
            </a:pPr>
            <a:r>
              <a:rPr lang="en-US" altLang="zh-CN" sz="1800">
                <a:latin typeface="Arial" panose="020B0604020202020204" pitchFamily="34" charset="0"/>
                <a:ea typeface="微软雅黑" panose="020B0503020204020204" charset="-122"/>
              </a:rPr>
              <a:t>Adjusts moisture to 11%-13% to prevent mold.</a:t>
            </a:r>
            <a:endParaRPr lang="en-US" altLang="zh-CN" sz="1800">
              <a:latin typeface="Arial" panose="020B0604020202020204" pitchFamily="34" charset="0"/>
              <a:ea typeface="微软雅黑" panose="020B0503020204020204" charset="-122"/>
            </a:endParaRPr>
          </a:p>
          <a:p>
            <a:pPr marL="285750" indent="-285750" algn="just" eaLnBrk="1" latinLnBrk="0" hangingPunct="1">
              <a:lnSpc>
                <a:spcPct val="150000"/>
              </a:lnSpc>
              <a:buClrTx/>
              <a:buSzTx/>
              <a:buFont typeface="Wingdings" panose="05000000000000000000" charset="0"/>
              <a:buChar char="l"/>
            </a:pPr>
            <a:r>
              <a:rPr lang="en-US" altLang="zh-CN" sz="1800" b="1">
                <a:latin typeface="Arial" panose="020B0604020202020204" pitchFamily="34" charset="0"/>
                <a:ea typeface="微软雅黑" panose="020B0503020204020204" charset="-122"/>
              </a:rPr>
              <a:t>Tobacco Fermentation</a:t>
            </a:r>
            <a:endParaRPr lang="en-US" altLang="zh-CN" sz="1800" b="1">
              <a:latin typeface="Arial" panose="020B0604020202020204" pitchFamily="34" charset="0"/>
              <a:ea typeface="微软雅黑" panose="020B0503020204020204" charset="-122"/>
            </a:endParaRPr>
          </a:p>
          <a:p>
            <a:pPr algn="just" eaLnBrk="1" latinLnBrk="0" hangingPunct="1">
              <a:lnSpc>
                <a:spcPct val="150000"/>
              </a:lnSpc>
              <a:buClrTx/>
              <a:buSzTx/>
              <a:buFontTx/>
            </a:pPr>
            <a:r>
              <a:rPr lang="en-US" altLang="zh-CN" sz="1800">
                <a:latin typeface="Arial" panose="020B0604020202020204" pitchFamily="34" charset="0"/>
                <a:ea typeface="微软雅黑" panose="020B0503020204020204" charset="-122"/>
              </a:rPr>
              <a:t>Natural or artificial methods enhance leaf color, aroma, and flavor.</a:t>
            </a:r>
            <a:endParaRPr lang="en-US" altLang="zh-CN" sz="1800">
              <a:latin typeface="Arial" panose="020B0604020202020204" pitchFamily="34" charset="0"/>
              <a:ea typeface="微软雅黑" panose="020B0503020204020204" charset="-122"/>
            </a:endParaRPr>
          </a:p>
          <a:p>
            <a:pPr marL="285750" indent="-285750" algn="just" eaLnBrk="1" latinLnBrk="0" hangingPunct="1">
              <a:lnSpc>
                <a:spcPct val="150000"/>
              </a:lnSpc>
              <a:buClrTx/>
              <a:buSzTx/>
              <a:buFont typeface="Wingdings" panose="05000000000000000000" charset="0"/>
              <a:buChar char="l"/>
            </a:pPr>
            <a:r>
              <a:rPr lang="en-US" altLang="zh-CN" sz="1800" b="1">
                <a:latin typeface="Arial" panose="020B0604020202020204" pitchFamily="34" charset="0"/>
                <a:ea typeface="微软雅黑" panose="020B0503020204020204" charset="-122"/>
              </a:rPr>
              <a:t>Cigarette Blending</a:t>
            </a:r>
            <a:endParaRPr lang="en-US" altLang="zh-CN" sz="1800" b="1">
              <a:latin typeface="Arial" panose="020B0604020202020204" pitchFamily="34" charset="0"/>
              <a:ea typeface="微软雅黑" panose="020B0503020204020204" charset="-122"/>
            </a:endParaRPr>
          </a:p>
          <a:p>
            <a:pPr algn="just" eaLnBrk="1" latinLnBrk="0" hangingPunct="1">
              <a:lnSpc>
                <a:spcPct val="150000"/>
              </a:lnSpc>
              <a:buClrTx/>
              <a:buSzTx/>
              <a:buFontTx/>
            </a:pPr>
            <a:r>
              <a:rPr lang="en-US" altLang="zh-CN" sz="1800">
                <a:latin typeface="Arial" panose="020B0604020202020204" pitchFamily="34" charset="0"/>
                <a:ea typeface="微软雅黑" panose="020B0503020204020204" charset="-122"/>
              </a:rPr>
              <a:t>Combines different tobacco types and flavorings.</a:t>
            </a:r>
            <a:endParaRPr lang="en-US" altLang="zh-CN" sz="1800">
              <a:latin typeface="Arial" panose="020B0604020202020204" pitchFamily="34" charset="0"/>
              <a:ea typeface="微软雅黑" panose="020B0503020204020204" charset="-122"/>
            </a:endParaRPr>
          </a:p>
          <a:p>
            <a:pPr marL="285750" indent="-285750" algn="just" eaLnBrk="1" latinLnBrk="0" hangingPunct="1">
              <a:lnSpc>
                <a:spcPct val="150000"/>
              </a:lnSpc>
              <a:buClrTx/>
              <a:buSzTx/>
              <a:buFont typeface="Wingdings" panose="05000000000000000000" charset="0"/>
              <a:buChar char="l"/>
            </a:pPr>
            <a:r>
              <a:rPr lang="en-US" altLang="zh-CN" sz="1800" b="1">
                <a:latin typeface="Arial" panose="020B0604020202020204" pitchFamily="34" charset="0"/>
                <a:ea typeface="微软雅黑" panose="020B0503020204020204" charset="-122"/>
              </a:rPr>
              <a:t>Cigarette Primary Processing</a:t>
            </a:r>
            <a:endParaRPr lang="en-US" altLang="zh-CN" sz="1800" b="1">
              <a:latin typeface="Arial" panose="020B0604020202020204" pitchFamily="34" charset="0"/>
              <a:ea typeface="微软雅黑" panose="020B0503020204020204" charset="-122"/>
            </a:endParaRPr>
          </a:p>
          <a:p>
            <a:pPr marL="0" indent="0" algn="just" eaLnBrk="1" latinLnBrk="0" hangingPunct="1">
              <a:lnSpc>
                <a:spcPct val="150000"/>
              </a:lnSpc>
              <a:buNone/>
            </a:pPr>
            <a:r>
              <a:rPr lang="en-US" altLang="zh-CN" sz="1800">
                <a:latin typeface="Arial" panose="020B0604020202020204" pitchFamily="34" charset="0"/>
                <a:ea typeface="微软雅黑" panose="020B0503020204020204" charset="-122"/>
              </a:rPr>
              <a:t>Produces cut tobacco with moisture content of 11.5%-14.0%.</a:t>
            </a:r>
            <a:endParaRPr lang="en-US" altLang="zh-CN" sz="1800">
              <a:latin typeface="Arial" panose="020B0604020202020204" pitchFamily="34" charset="0"/>
              <a:ea typeface="微软雅黑" panose="020B0503020204020204" charset="-122"/>
            </a:endParaRPr>
          </a:p>
        </p:txBody>
      </p:sp>
      <p:sp>
        <p:nvSpPr>
          <p:cNvPr id="5" name="文本框 4"/>
          <p:cNvSpPr txBox="1"/>
          <p:nvPr/>
        </p:nvSpPr>
        <p:spPr>
          <a:xfrm>
            <a:off x="5791200" y="914400"/>
            <a:ext cx="6492240" cy="2584450"/>
          </a:xfrm>
          <a:prstGeom prst="rect">
            <a:avLst/>
          </a:prstGeom>
          <a:noFill/>
        </p:spPr>
        <p:txBody>
          <a:bodyPr wrap="square" rtlCol="0" anchor="t">
            <a:spAutoFit/>
          </a:bodyPr>
          <a:p>
            <a:pPr marL="285750" indent="-285750" algn="just" eaLnBrk="1" latinLnBrk="0" hangingPunct="1">
              <a:lnSpc>
                <a:spcPct val="150000"/>
              </a:lnSpc>
              <a:buFont typeface="Wingdings" panose="05000000000000000000" charset="0"/>
              <a:buChar char="l"/>
            </a:pPr>
            <a:r>
              <a:rPr lang="en-US" altLang="zh-CN" sz="1800" b="1">
                <a:ea typeface="微软雅黑" panose="020B0503020204020204" charset="-122"/>
                <a:sym typeface="+mn-ea"/>
              </a:rPr>
              <a:t>Cigarette Forming</a:t>
            </a:r>
            <a:endParaRPr lang="en-US" altLang="zh-CN" sz="1800" b="1">
              <a:ea typeface="微软雅黑" panose="020B0503020204020204" charset="-122"/>
              <a:sym typeface="+mn-ea"/>
            </a:endParaRPr>
          </a:p>
          <a:p>
            <a:pPr marL="0" indent="0" algn="just" eaLnBrk="1" latinLnBrk="0" hangingPunct="1">
              <a:lnSpc>
                <a:spcPct val="150000"/>
              </a:lnSpc>
              <a:buNone/>
            </a:pPr>
            <a:r>
              <a:rPr lang="en-US" altLang="zh-CN" sz="1800">
                <a:ea typeface="微软雅黑" panose="020B0503020204020204" charset="-122"/>
                <a:sym typeface="+mn-ea"/>
              </a:rPr>
              <a:t>Uses specialized machinery to produce standardized cigarettes from qualified materials.</a:t>
            </a:r>
            <a:endParaRPr lang="en-US" altLang="zh-CN" sz="1800">
              <a:ea typeface="微软雅黑" panose="020B0503020204020204" charset="-122"/>
              <a:sym typeface="+mn-ea"/>
            </a:endParaRPr>
          </a:p>
          <a:p>
            <a:pPr marL="285750" indent="-285750" algn="just" eaLnBrk="1" latinLnBrk="0" hangingPunct="1">
              <a:lnSpc>
                <a:spcPct val="150000"/>
              </a:lnSpc>
              <a:buClrTx/>
              <a:buSzTx/>
              <a:buFont typeface="Wingdings" panose="05000000000000000000" charset="0"/>
              <a:buChar char="l"/>
            </a:pPr>
            <a:r>
              <a:rPr lang="en-US" altLang="zh-CN" sz="1800" b="1">
                <a:ea typeface="微软雅黑" panose="020B0503020204020204" charset="-122"/>
                <a:sym typeface="+mn-ea"/>
              </a:rPr>
              <a:t>Cigarette Packaging</a:t>
            </a:r>
            <a:endParaRPr lang="en-US" altLang="zh-CN" sz="1800" b="1">
              <a:ea typeface="微软雅黑" panose="020B0503020204020204" charset="-122"/>
              <a:sym typeface="+mn-ea"/>
            </a:endParaRPr>
          </a:p>
          <a:p>
            <a:pPr marL="0" indent="0" algn="just" eaLnBrk="1" latinLnBrk="0" hangingPunct="1">
              <a:lnSpc>
                <a:spcPct val="150000"/>
              </a:lnSpc>
              <a:buNone/>
            </a:pPr>
            <a:r>
              <a:rPr lang="en-US" altLang="zh-CN" sz="1800">
                <a:ea typeface="微软雅黑" panose="020B0503020204020204" charset="-122"/>
                <a:sym typeface="+mn-ea"/>
              </a:rPr>
              <a:t>Protects product quality while ensuring easy identification, transport and sales.</a:t>
            </a:r>
            <a:endParaRPr lang="en-US" altLang="zh-CN" sz="1800">
              <a:ea typeface="微软雅黑" panose="020B0503020204020204" charset="-122"/>
              <a:sym typeface="+mn-ea"/>
            </a:endParaRPr>
          </a:p>
        </p:txBody>
      </p:sp>
      <p:sp>
        <p:nvSpPr>
          <p:cNvPr id="6" name="文本框 5"/>
          <p:cNvSpPr txBox="1"/>
          <p:nvPr/>
        </p:nvSpPr>
        <p:spPr>
          <a:xfrm>
            <a:off x="5791200" y="3505200"/>
            <a:ext cx="6359525" cy="306705"/>
          </a:xfrm>
          <a:prstGeom prst="rect">
            <a:avLst/>
          </a:prstGeom>
        </p:spPr>
        <p:txBody>
          <a:bodyPr wrap="square">
            <a:spAutoFit/>
            <a:extLst>
              <a:ext uri="{4A0BC546-FE56-4ADE-93B0-CB8AF2F6F144}">
                <wpsdc:textFrameExt xmlns:wpsdc="http://www.wps.cn/officeDocument/2022/drawingmlCustomData" type="text"/>
              </a:ext>
            </a:extLst>
          </a:bodyPr>
          <a:p>
            <a:pPr algn="ctr"/>
            <a:r>
              <a:rPr lang="en-US" altLang="zh-CN" sz="1400" b="1">
                <a:latin typeface="微软雅黑" panose="020B0503020204020204" charset="-122"/>
                <a:ea typeface="微软雅黑" panose="020B0503020204020204" charset="-122"/>
              </a:rPr>
              <a:t>Process Stages Requiring Moisture Content Monitoring</a:t>
            </a:r>
            <a:endParaRPr lang="en-US" altLang="zh-CN" sz="1400" b="1">
              <a:latin typeface="微软雅黑" panose="020B0503020204020204" charset="-122"/>
              <a:ea typeface="微软雅黑" panose="020B050302020402020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6" name="组合 15"/>
          <p:cNvGrpSpPr/>
          <p:nvPr>
            <p:custDataLst>
              <p:tags r:id="rId1"/>
            </p:custDataLst>
          </p:nvPr>
        </p:nvGrpSpPr>
        <p:grpSpPr>
          <a:xfrm>
            <a:off x="838200" y="1324610"/>
            <a:ext cx="10838815" cy="5054600"/>
            <a:chOff x="1705" y="1275"/>
            <a:chExt cx="16298" cy="7960"/>
          </a:xfrm>
        </p:grpSpPr>
        <p:sp>
          <p:nvSpPr>
            <p:cNvPr id="2" name="Text 2"/>
            <p:cNvSpPr/>
            <p:nvPr/>
          </p:nvSpPr>
          <p:spPr>
            <a:xfrm>
              <a:off x="1705" y="1275"/>
              <a:ext cx="8180" cy="774"/>
            </a:xfrm>
            <a:prstGeom prst="rect">
              <a:avLst/>
            </a:prstGeom>
            <a:noFill/>
          </p:spPr>
          <p:txBody>
            <a:bodyPr wrap="square" lIns="91440" tIns="45720" rIns="91440" bIns="45720" rtlCol="0" anchor="t">
              <a:spAutoFit/>
            </a:bodyPr>
            <a:p>
              <a:pPr marL="0" indent="0" algn="l">
                <a:lnSpc>
                  <a:spcPct val="130000"/>
                </a:lnSpc>
                <a:buNone/>
              </a:pPr>
              <a:r>
                <a:rPr lang="en-US" altLang="zh-CN" sz="2000" b="1" dirty="0"/>
                <a:t>Model Selection and Training</a:t>
              </a:r>
              <a:endParaRPr lang="en-US" altLang="zh-CN" sz="2000" b="1" dirty="0"/>
            </a:p>
          </p:txBody>
        </p:sp>
        <p:sp>
          <p:nvSpPr>
            <p:cNvPr id="7" name="Text 3"/>
            <p:cNvSpPr/>
            <p:nvPr>
              <p:custDataLst>
                <p:tags r:id="rId2"/>
              </p:custDataLst>
            </p:nvPr>
          </p:nvSpPr>
          <p:spPr>
            <a:xfrm>
              <a:off x="1707" y="3509"/>
              <a:ext cx="5224" cy="4484"/>
            </a:xfrm>
            <a:prstGeom prst="rect">
              <a:avLst/>
            </a:prstGeom>
            <a:noFill/>
          </p:spPr>
          <p:txBody>
            <a:bodyPr wrap="square" lIns="91440" tIns="45720" rIns="91440" bIns="45720" rtlCol="0" anchor="t">
              <a:spAutoFit/>
            </a:bodyPr>
            <a:p>
              <a:pPr marL="0" indent="0" algn="just">
                <a:lnSpc>
                  <a:spcPct val="160000"/>
                </a:lnSpc>
                <a:buNone/>
              </a:pPr>
              <a:r>
                <a:rPr lang="en-US" altLang="zh-CN" sz="1600" dirty="0"/>
                <a:t>Introduces the fundamental principles and characteristics of common AI models such as Support Vector Machines, Neural Networks, and Deep Learning, analyzing their applicability in tobacco leaf spectral monitoring.</a:t>
              </a:r>
              <a:endParaRPr lang="en-US" altLang="zh-CN" sz="1600" dirty="0"/>
            </a:p>
          </p:txBody>
        </p:sp>
        <p:sp>
          <p:nvSpPr>
            <p:cNvPr id="3" name="Text 4"/>
            <p:cNvSpPr/>
            <p:nvPr>
              <p:custDataLst>
                <p:tags r:id="rId3"/>
              </p:custDataLst>
            </p:nvPr>
          </p:nvSpPr>
          <p:spPr>
            <a:xfrm>
              <a:off x="1725" y="2534"/>
              <a:ext cx="4964" cy="1491"/>
            </a:xfrm>
            <a:prstGeom prst="rect">
              <a:avLst/>
            </a:prstGeom>
            <a:noFill/>
          </p:spPr>
          <p:txBody>
            <a:bodyPr wrap="square" lIns="91440" tIns="45720" rIns="91440" bIns="45720" rtlCol="0" anchor="t"/>
            <a:p>
              <a:pPr marL="0" indent="0" algn="l">
                <a:lnSpc>
                  <a:spcPct val="150000"/>
                </a:lnSpc>
                <a:buNone/>
              </a:pPr>
              <a:r>
                <a:rPr lang="en-US" altLang="zh-CN" sz="1800">
                  <a:solidFill>
                    <a:schemeClr val="accent1"/>
                  </a:solidFill>
                  <a:ea typeface="微软雅黑" panose="020B0503020204020204" charset="-122"/>
                </a:rPr>
                <a:t>Common AI Models</a:t>
              </a:r>
              <a:endParaRPr lang="en-US" altLang="zh-CN" sz="1800">
                <a:solidFill>
                  <a:schemeClr val="accent1"/>
                </a:solidFill>
                <a:ea typeface="微软雅黑" panose="020B0503020204020204" charset="-122"/>
              </a:endParaRPr>
            </a:p>
          </p:txBody>
        </p:sp>
        <p:sp>
          <p:nvSpPr>
            <p:cNvPr id="5" name="Text 5"/>
            <p:cNvSpPr/>
            <p:nvPr>
              <p:custDataLst>
                <p:tags r:id="rId4"/>
              </p:custDataLst>
            </p:nvPr>
          </p:nvSpPr>
          <p:spPr>
            <a:xfrm>
              <a:off x="7105" y="3509"/>
              <a:ext cx="5605" cy="5028"/>
            </a:xfrm>
            <a:prstGeom prst="rect">
              <a:avLst/>
            </a:prstGeom>
            <a:noFill/>
          </p:spPr>
          <p:txBody>
            <a:bodyPr wrap="square" lIns="91440" tIns="45720" rIns="91440" bIns="45720" rtlCol="0" anchor="t">
              <a:spAutoFit/>
            </a:bodyPr>
            <a:p>
              <a:pPr marL="0" indent="0" algn="just">
                <a:lnSpc>
                  <a:spcPct val="160000"/>
                </a:lnSpc>
                <a:buNone/>
              </a:pPr>
              <a:r>
                <a:rPr lang="en-US" altLang="zh-CN" sz="1800">
                  <a:ea typeface="微软雅黑" panose="020B0503020204020204" charset="-122"/>
                </a:rPr>
                <a:t>Employs methods like cross-validation to train AI models, reasonably divides training and test sets, optimizes model parameters, and enhances the model's generalization capability and recognition accuracy.</a:t>
              </a:r>
              <a:endParaRPr lang="en-US" altLang="zh-CN" sz="1800">
                <a:ea typeface="微软雅黑" panose="020B0503020204020204" charset="-122"/>
              </a:endParaRPr>
            </a:p>
          </p:txBody>
        </p:sp>
        <p:sp>
          <p:nvSpPr>
            <p:cNvPr id="13" name="Text 6"/>
            <p:cNvSpPr/>
            <p:nvPr>
              <p:custDataLst>
                <p:tags r:id="rId5"/>
              </p:custDataLst>
            </p:nvPr>
          </p:nvSpPr>
          <p:spPr>
            <a:xfrm>
              <a:off x="7320" y="2541"/>
              <a:ext cx="4964" cy="1491"/>
            </a:xfrm>
            <a:prstGeom prst="rect">
              <a:avLst/>
            </a:prstGeom>
            <a:noFill/>
          </p:spPr>
          <p:txBody>
            <a:bodyPr wrap="square" lIns="91440" tIns="45720" rIns="91440" bIns="45720" rtlCol="0" anchor="t"/>
            <a:p>
              <a:pPr marL="0" indent="0" algn="l">
                <a:lnSpc>
                  <a:spcPct val="150000"/>
                </a:lnSpc>
                <a:buNone/>
              </a:pPr>
              <a:r>
                <a:rPr lang="en-US" altLang="zh-CN" sz="1800">
                  <a:solidFill>
                    <a:schemeClr val="accent1"/>
                  </a:solidFill>
                  <a:ea typeface="微软雅黑" panose="020B0503020204020204" charset="-122"/>
                </a:rPr>
                <a:t>Model Training Methods</a:t>
              </a:r>
              <a:endParaRPr lang="en-US" altLang="zh-CN" sz="1800">
                <a:solidFill>
                  <a:schemeClr val="accent1"/>
                </a:solidFill>
                <a:ea typeface="微软雅黑" panose="020B0503020204020204" charset="-122"/>
              </a:endParaRPr>
            </a:p>
          </p:txBody>
        </p:sp>
        <p:sp>
          <p:nvSpPr>
            <p:cNvPr id="14" name="Text 7"/>
            <p:cNvSpPr/>
            <p:nvPr>
              <p:custDataLst>
                <p:tags r:id="rId6"/>
              </p:custDataLst>
            </p:nvPr>
          </p:nvSpPr>
          <p:spPr>
            <a:xfrm>
              <a:off x="12865" y="3509"/>
              <a:ext cx="5138" cy="5726"/>
            </a:xfrm>
            <a:prstGeom prst="rect">
              <a:avLst/>
            </a:prstGeom>
            <a:noFill/>
          </p:spPr>
          <p:txBody>
            <a:bodyPr wrap="square" lIns="91440" tIns="45720" rIns="91440" bIns="45720" rtlCol="0" anchor="t">
              <a:spAutoFit/>
            </a:bodyPr>
            <a:p>
              <a:pPr marL="0" indent="0" algn="just">
                <a:lnSpc>
                  <a:spcPct val="160000"/>
                </a:lnSpc>
                <a:buNone/>
              </a:pPr>
              <a:r>
                <a:rPr lang="en-US" altLang="zh-CN" sz="1800">
                  <a:ea typeface="微软雅黑" panose="020B0503020204020204" charset="-122"/>
                </a:rPr>
                <a:t>Utilizes metrics such as accuracy, recall, and F1 score to evaluate trained AI models, analyzes model performance strengths and weaknesses, and provides a basis for model selection and optimization.</a:t>
              </a:r>
              <a:endParaRPr lang="en-US" altLang="zh-CN" sz="1800">
                <a:ea typeface="微软雅黑" panose="020B0503020204020204" charset="-122"/>
              </a:endParaRPr>
            </a:p>
          </p:txBody>
        </p:sp>
        <p:sp>
          <p:nvSpPr>
            <p:cNvPr id="15" name="Text 8"/>
            <p:cNvSpPr/>
            <p:nvPr>
              <p:custDataLst>
                <p:tags r:id="rId7"/>
              </p:custDataLst>
            </p:nvPr>
          </p:nvSpPr>
          <p:spPr>
            <a:xfrm>
              <a:off x="13000" y="2541"/>
              <a:ext cx="4964" cy="1491"/>
            </a:xfrm>
            <a:prstGeom prst="rect">
              <a:avLst/>
            </a:prstGeom>
            <a:noFill/>
          </p:spPr>
          <p:txBody>
            <a:bodyPr wrap="square" lIns="91440" tIns="45720" rIns="91440" bIns="45720" rtlCol="0" anchor="t"/>
            <a:p>
              <a:pPr marL="0" indent="0" algn="l">
                <a:lnSpc>
                  <a:spcPct val="150000"/>
                </a:lnSpc>
                <a:buNone/>
              </a:pPr>
              <a:r>
                <a:rPr lang="en-US" altLang="zh-CN" sz="1800">
                  <a:solidFill>
                    <a:schemeClr val="accent1"/>
                  </a:solidFill>
                  <a:ea typeface="微软雅黑" panose="020B0503020204020204" charset="-122"/>
                </a:rPr>
                <a:t>Model Evaluation Metrics</a:t>
              </a:r>
              <a:endParaRPr lang="en-US" altLang="zh-CN" sz="1800">
                <a:solidFill>
                  <a:schemeClr val="accent1"/>
                </a:solidFill>
                <a:ea typeface="微软雅黑" panose="020B0503020204020204" charset="-122"/>
              </a:endParaRPr>
            </a:p>
          </p:txBody>
        </p:sp>
      </p:grpSp>
      <p:sp>
        <p:nvSpPr>
          <p:cNvPr id="17" name="文本框 16"/>
          <p:cNvSpPr txBox="1"/>
          <p:nvPr/>
        </p:nvSpPr>
        <p:spPr>
          <a:xfrm>
            <a:off x="762000" y="76200"/>
            <a:ext cx="6396990" cy="460375"/>
          </a:xfrm>
          <a:prstGeom prst="rect">
            <a:avLst/>
          </a:prstGeom>
          <a:noFill/>
        </p:spPr>
        <p:txBody>
          <a:bodyPr wrap="none" rtlCol="0">
            <a:spAutoFit/>
          </a:bodyPr>
          <a:p>
            <a:pPr algn="l" defTabSz="457200">
              <a:buClrTx/>
              <a:buSzTx/>
              <a:buFontTx/>
            </a:pPr>
            <a:r>
              <a:rPr lang="en-US" altLang="zh-CN" sz="2400" b="1" dirty="0">
                <a:solidFill>
                  <a:srgbClr val="3186C3"/>
                </a:solidFill>
                <a:latin typeface="微软雅黑" panose="020B0503020204020204" charset="-122"/>
                <a:ea typeface="微软雅黑" panose="020B0503020204020204" charset="-122"/>
                <a:cs typeface="微软雅黑" panose="020B0503020204020204" charset="-122"/>
                <a:sym typeface="+mn-ea"/>
              </a:rPr>
              <a:t>Tobacco Leaf AI Algorithm Development</a:t>
            </a:r>
            <a:endParaRPr lang="en-US" altLang="zh-CN" sz="2400" b="1" dirty="0">
              <a:solidFill>
                <a:srgbClr val="3186C3"/>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 name="Text 0"/>
          <p:cNvSpPr/>
          <p:nvPr/>
        </p:nvSpPr>
        <p:spPr>
          <a:xfrm>
            <a:off x="457200" y="958215"/>
            <a:ext cx="6604635" cy="570865"/>
          </a:xfrm>
          <a:prstGeom prst="rect">
            <a:avLst/>
          </a:prstGeom>
          <a:noFill/>
        </p:spPr>
        <p:txBody>
          <a:bodyPr wrap="square" lIns="91440" tIns="45720" rIns="91440" bIns="45720" rtlCol="0" anchor="t">
            <a:spAutoFit/>
          </a:bodyPr>
          <a:p>
            <a:pPr marL="0" indent="0" algn="l">
              <a:lnSpc>
                <a:spcPct val="130000"/>
              </a:lnSpc>
              <a:buNone/>
            </a:pPr>
            <a:r>
              <a:rPr lang="en-US" altLang="zh-CN" sz="2400" b="1">
                <a:ea typeface="微软雅黑" panose="020B0503020204020204" charset="-122"/>
              </a:rPr>
              <a:t>Model Refinement</a:t>
            </a:r>
            <a:endParaRPr lang="en-US" altLang="zh-CN" sz="2400" b="1">
              <a:ea typeface="微软雅黑" panose="020B0503020204020204" charset="-122"/>
            </a:endParaRPr>
          </a:p>
        </p:txBody>
      </p:sp>
      <p:sp>
        <p:nvSpPr>
          <p:cNvPr id="18" name="Text 1"/>
          <p:cNvSpPr/>
          <p:nvPr>
            <p:custDataLst>
              <p:tags r:id="rId1"/>
            </p:custDataLst>
          </p:nvPr>
        </p:nvSpPr>
        <p:spPr>
          <a:xfrm>
            <a:off x="350520" y="1889760"/>
            <a:ext cx="1459230" cy="977265"/>
          </a:xfrm>
          <a:prstGeom prst="rect">
            <a:avLst/>
          </a:prstGeom>
          <a:noFill/>
        </p:spPr>
        <p:txBody>
          <a:bodyPr wrap="square" lIns="91440" tIns="45720" rIns="91440" bIns="45720" rtlCol="0" anchor="t">
            <a:spAutoFit/>
          </a:bodyPr>
          <a:p>
            <a:pPr marL="0" algn="l">
              <a:lnSpc>
                <a:spcPct val="160000"/>
              </a:lnSpc>
              <a:buClrTx/>
              <a:buSzTx/>
              <a:buFontTx/>
              <a:buNone/>
            </a:pPr>
            <a:r>
              <a:rPr lang="en-US" altLang="zh-CN" sz="1800" b="1" dirty="0">
                <a:solidFill>
                  <a:srgbClr val="000000"/>
                </a:solidFill>
                <a:latin typeface="微软雅黑" panose="020B0503020204020204" charset="-122"/>
                <a:ea typeface="微软雅黑" panose="020B0503020204020204" charset="-122"/>
                <a:cs typeface="MiSans" pitchFamily="34" charset="-120"/>
              </a:rPr>
              <a:t>Parameter Tuning</a:t>
            </a:r>
            <a:endParaRPr lang="en-US" altLang="zh-CN" sz="1800" b="1" dirty="0">
              <a:solidFill>
                <a:srgbClr val="000000"/>
              </a:solidFill>
              <a:latin typeface="微软雅黑" panose="020B0503020204020204" charset="-122"/>
              <a:ea typeface="微软雅黑" panose="020B0503020204020204" charset="-122"/>
              <a:cs typeface="MiSans" pitchFamily="34" charset="-120"/>
            </a:endParaRPr>
          </a:p>
        </p:txBody>
      </p:sp>
      <p:sp>
        <p:nvSpPr>
          <p:cNvPr id="19" name="Text 2"/>
          <p:cNvSpPr/>
          <p:nvPr>
            <p:custDataLst>
              <p:tags r:id="rId2"/>
            </p:custDataLst>
          </p:nvPr>
        </p:nvSpPr>
        <p:spPr>
          <a:xfrm>
            <a:off x="1865630" y="1889760"/>
            <a:ext cx="2217420" cy="4078605"/>
          </a:xfrm>
          <a:prstGeom prst="rect">
            <a:avLst/>
          </a:prstGeom>
          <a:noFill/>
        </p:spPr>
        <p:txBody>
          <a:bodyPr wrap="square" lIns="91440" tIns="45720" rIns="91440" bIns="45720" rtlCol="0" anchor="t">
            <a:spAutoFit/>
          </a:bodyPr>
          <a:p>
            <a:pPr marL="0" indent="0" algn="just">
              <a:lnSpc>
                <a:spcPct val="160000"/>
              </a:lnSpc>
              <a:buNone/>
            </a:pPr>
            <a:r>
              <a:rPr lang="en-US" altLang="zh-CN" sz="1800">
                <a:ea typeface="微软雅黑" panose="020B0503020204020204" charset="-122"/>
              </a:rPr>
              <a:t>Based on model evaluation results, adjust AI model parameters such as learning rate and regularization terms to further enhance model performance and stability.</a:t>
            </a:r>
            <a:endParaRPr lang="en-US" altLang="zh-CN" sz="1800">
              <a:ea typeface="微软雅黑" panose="020B0503020204020204" charset="-122"/>
            </a:endParaRPr>
          </a:p>
        </p:txBody>
      </p:sp>
      <p:sp>
        <p:nvSpPr>
          <p:cNvPr id="20" name="Text 3"/>
          <p:cNvSpPr/>
          <p:nvPr>
            <p:custDataLst>
              <p:tags r:id="rId3"/>
            </p:custDataLst>
          </p:nvPr>
        </p:nvSpPr>
        <p:spPr>
          <a:xfrm>
            <a:off x="4340225" y="1910715"/>
            <a:ext cx="1410970" cy="977265"/>
          </a:xfrm>
          <a:prstGeom prst="rect">
            <a:avLst/>
          </a:prstGeom>
          <a:noFill/>
        </p:spPr>
        <p:txBody>
          <a:bodyPr wrap="square" lIns="91440" tIns="45720" rIns="91440" bIns="45720" rtlCol="0" anchor="t">
            <a:spAutoFit/>
          </a:bodyPr>
          <a:p>
            <a:pPr marL="0" algn="l">
              <a:lnSpc>
                <a:spcPct val="160000"/>
              </a:lnSpc>
              <a:buClrTx/>
              <a:buSzTx/>
              <a:buFontTx/>
              <a:buNone/>
            </a:pPr>
            <a:r>
              <a:rPr lang="en-US" altLang="zh-CN" sz="1800" b="1" dirty="0">
                <a:solidFill>
                  <a:srgbClr val="000000"/>
                </a:solidFill>
                <a:latin typeface="微软雅黑" panose="020B0503020204020204" charset="-122"/>
                <a:ea typeface="微软雅黑" panose="020B0503020204020204" charset="-122"/>
                <a:cs typeface="MiSans" pitchFamily="34" charset="-120"/>
              </a:rPr>
              <a:t>Transfer Learning</a:t>
            </a:r>
            <a:endParaRPr lang="en-US" altLang="zh-CN" sz="1800" b="1" dirty="0">
              <a:solidFill>
                <a:srgbClr val="000000"/>
              </a:solidFill>
              <a:latin typeface="微软雅黑" panose="020B0503020204020204" charset="-122"/>
              <a:ea typeface="微软雅黑" panose="020B0503020204020204" charset="-122"/>
              <a:cs typeface="MiSans" pitchFamily="34" charset="-120"/>
            </a:endParaRPr>
          </a:p>
        </p:txBody>
      </p:sp>
      <p:sp>
        <p:nvSpPr>
          <p:cNvPr id="21" name="Text 4"/>
          <p:cNvSpPr/>
          <p:nvPr>
            <p:custDataLst>
              <p:tags r:id="rId4"/>
            </p:custDataLst>
          </p:nvPr>
        </p:nvSpPr>
        <p:spPr>
          <a:xfrm>
            <a:off x="5478145" y="1889760"/>
            <a:ext cx="2680970" cy="4521835"/>
          </a:xfrm>
          <a:prstGeom prst="rect">
            <a:avLst/>
          </a:prstGeom>
          <a:noFill/>
        </p:spPr>
        <p:txBody>
          <a:bodyPr wrap="square" lIns="91440" tIns="45720" rIns="91440" bIns="45720" rtlCol="0" anchor="t">
            <a:spAutoFit/>
          </a:bodyPr>
          <a:p>
            <a:pPr marL="0" indent="0" algn="just">
              <a:lnSpc>
                <a:spcPct val="160000"/>
              </a:lnSpc>
              <a:buNone/>
            </a:pPr>
            <a:r>
              <a:rPr lang="en-US" altLang="zh-CN" sz="1800">
                <a:ea typeface="微软雅黑" panose="020B0503020204020204" charset="-122"/>
              </a:rPr>
              <a:t>Utilize transfer learning techniques to adapt pre-trained models for new tobacco leaf spectral monitoring tasks, reducing training time and computational resource requirements while improving model adaptability.</a:t>
            </a:r>
            <a:endParaRPr lang="en-US" altLang="zh-CN" sz="1800">
              <a:ea typeface="微软雅黑" panose="020B0503020204020204" charset="-122"/>
            </a:endParaRPr>
          </a:p>
        </p:txBody>
      </p:sp>
      <p:sp>
        <p:nvSpPr>
          <p:cNvPr id="22" name="Text 5"/>
          <p:cNvSpPr/>
          <p:nvPr>
            <p:custDataLst>
              <p:tags r:id="rId5"/>
            </p:custDataLst>
          </p:nvPr>
        </p:nvSpPr>
        <p:spPr>
          <a:xfrm>
            <a:off x="8434070" y="1889760"/>
            <a:ext cx="1410970" cy="977265"/>
          </a:xfrm>
          <a:prstGeom prst="rect">
            <a:avLst/>
          </a:prstGeom>
          <a:noFill/>
        </p:spPr>
        <p:txBody>
          <a:bodyPr wrap="square" lIns="91440" tIns="45720" rIns="91440" bIns="45720" rtlCol="0" anchor="t">
            <a:spAutoFit/>
          </a:bodyPr>
          <a:p>
            <a:pPr marL="0" algn="l">
              <a:lnSpc>
                <a:spcPct val="160000"/>
              </a:lnSpc>
              <a:buClrTx/>
              <a:buSzTx/>
              <a:buFontTx/>
              <a:buNone/>
            </a:pPr>
            <a:r>
              <a:rPr lang="en-US" altLang="zh-CN" sz="1800" b="1" dirty="0">
                <a:solidFill>
                  <a:srgbClr val="000000"/>
                </a:solidFill>
                <a:latin typeface="微软雅黑" panose="020B0503020204020204" charset="-122"/>
                <a:ea typeface="微软雅黑" panose="020B0503020204020204" charset="-122"/>
                <a:cs typeface="MiSans" pitchFamily="34" charset="-120"/>
              </a:rPr>
              <a:t>Model Ensemble</a:t>
            </a:r>
            <a:endParaRPr lang="en-US" altLang="zh-CN" sz="1800" b="1" dirty="0">
              <a:solidFill>
                <a:srgbClr val="000000"/>
              </a:solidFill>
              <a:latin typeface="微软雅黑" panose="020B0503020204020204" charset="-122"/>
              <a:ea typeface="微软雅黑" panose="020B0503020204020204" charset="-122"/>
              <a:cs typeface="MiSans" pitchFamily="34" charset="-120"/>
            </a:endParaRPr>
          </a:p>
        </p:txBody>
      </p:sp>
      <p:sp>
        <p:nvSpPr>
          <p:cNvPr id="23" name="Text 6"/>
          <p:cNvSpPr/>
          <p:nvPr>
            <p:custDataLst>
              <p:tags r:id="rId6"/>
            </p:custDataLst>
          </p:nvPr>
        </p:nvSpPr>
        <p:spPr>
          <a:xfrm>
            <a:off x="9794240" y="1889760"/>
            <a:ext cx="2306320" cy="4521835"/>
          </a:xfrm>
          <a:prstGeom prst="rect">
            <a:avLst/>
          </a:prstGeom>
          <a:noFill/>
        </p:spPr>
        <p:txBody>
          <a:bodyPr wrap="square" lIns="91440" tIns="45720" rIns="91440" bIns="45720" rtlCol="0" anchor="t">
            <a:spAutoFit/>
          </a:bodyPr>
          <a:p>
            <a:pPr marL="0" indent="0" algn="just">
              <a:lnSpc>
                <a:spcPct val="160000"/>
              </a:lnSpc>
              <a:buNone/>
            </a:pPr>
            <a:r>
              <a:rPr lang="en-US" altLang="zh-CN" sz="1800">
                <a:ea typeface="微软雅黑" panose="020B0503020204020204" charset="-122"/>
              </a:rPr>
              <a:t>Implement ensemble methods like Bagging and Boosting to combine multiple AI models, enhancing robustness and recognition accuracy while reducing overfitting risks.</a:t>
            </a:r>
            <a:endParaRPr lang="en-US" altLang="zh-CN" sz="1800">
              <a:ea typeface="微软雅黑" panose="020B0503020204020204" charset="-122"/>
            </a:endParaRPr>
          </a:p>
        </p:txBody>
      </p:sp>
      <p:pic>
        <p:nvPicPr>
          <p:cNvPr id="24" name="Image 0" descr="https://test-kimi-img.moonshot.cn/pub/slides/slides_tmpl/image/25-07-11-18:10:16-d1oe625cmrb5eq9iqb80.jpg"/>
          <p:cNvPicPr>
            <a:picLocks noChangeAspect="1"/>
          </p:cNvPicPr>
          <p:nvPr>
            <p:custDataLst>
              <p:tags r:id="rId7"/>
            </p:custDataLst>
          </p:nvPr>
        </p:nvPicPr>
        <p:blipFill>
          <a:blip r:embed="rId8"/>
          <a:srcRect l="49949" r="49949"/>
          <a:stretch>
            <a:fillRect/>
          </a:stretch>
        </p:blipFill>
        <p:spPr>
          <a:xfrm>
            <a:off x="4244340" y="2068195"/>
            <a:ext cx="18415" cy="3700145"/>
          </a:xfrm>
          <a:prstGeom prst="rect">
            <a:avLst/>
          </a:prstGeom>
        </p:spPr>
      </p:pic>
      <p:pic>
        <p:nvPicPr>
          <p:cNvPr id="25" name="Image 1" descr="https://test-kimi-img.moonshot.cn/pub/slides/slides_tmpl/image/25-07-11-18:10:16-d1oe625cmrb5eq9iqb80.jpg"/>
          <p:cNvPicPr>
            <a:picLocks noChangeAspect="1"/>
          </p:cNvPicPr>
          <p:nvPr>
            <p:custDataLst>
              <p:tags r:id="rId9"/>
            </p:custDataLst>
          </p:nvPr>
        </p:nvPicPr>
        <p:blipFill>
          <a:blip r:embed="rId8"/>
          <a:srcRect l="49949" r="49949"/>
          <a:stretch>
            <a:fillRect/>
          </a:stretch>
        </p:blipFill>
        <p:spPr>
          <a:xfrm>
            <a:off x="8161655" y="2068195"/>
            <a:ext cx="18415" cy="3700145"/>
          </a:xfrm>
          <a:prstGeom prst="rect">
            <a:avLst/>
          </a:prstGeom>
        </p:spPr>
      </p:pic>
      <p:pic>
        <p:nvPicPr>
          <p:cNvPr id="26" name="Image 2" descr="https://test-kimi-img.moonshot.cn/pub/slides/slides_tmpl/image/25-07-11-18:09:50-d1oe5rlcmrb5eq9iq9kg.png"/>
          <p:cNvPicPr>
            <a:picLocks noChangeAspect="1"/>
          </p:cNvPicPr>
          <p:nvPr>
            <p:custDataLst>
              <p:tags r:id="rId10"/>
            </p:custDataLst>
          </p:nvPr>
        </p:nvPicPr>
        <p:blipFill>
          <a:blip r:embed="rId11"/>
          <a:stretch>
            <a:fillRect/>
          </a:stretch>
        </p:blipFill>
        <p:spPr>
          <a:xfrm>
            <a:off x="695008" y="3345181"/>
            <a:ext cx="819150" cy="804545"/>
          </a:xfrm>
          <a:prstGeom prst="rect">
            <a:avLst/>
          </a:prstGeom>
        </p:spPr>
      </p:pic>
      <p:sp>
        <p:nvSpPr>
          <p:cNvPr id="27" name="Text 7"/>
          <p:cNvSpPr/>
          <p:nvPr>
            <p:custDataLst>
              <p:tags r:id="rId12"/>
            </p:custDataLst>
          </p:nvPr>
        </p:nvSpPr>
        <p:spPr>
          <a:xfrm>
            <a:off x="859155" y="3532188"/>
            <a:ext cx="490855" cy="430530"/>
          </a:xfrm>
          <a:prstGeom prst="rect">
            <a:avLst/>
          </a:prstGeom>
          <a:noFill/>
        </p:spPr>
        <p:txBody>
          <a:bodyPr wrap="square" lIns="0" tIns="0" rIns="0" bIns="0" rtlCol="0" anchor="t">
            <a:spAutoFit/>
          </a:bodyPr>
          <a:p>
            <a:pPr marL="0" indent="0" algn="ctr">
              <a:lnSpc>
                <a:spcPct val="100000"/>
              </a:lnSpc>
              <a:buNone/>
            </a:pPr>
            <a:r>
              <a:rPr lang="en-US" sz="2800" dirty="0">
                <a:solidFill>
                  <a:srgbClr val="000000"/>
                </a:solidFill>
                <a:latin typeface="微软雅黑" panose="020B0503020204020204" charset="-122"/>
                <a:ea typeface="微软雅黑" panose="020B0503020204020204" charset="-122"/>
                <a:cs typeface="MiSans" pitchFamily="34" charset="-120"/>
              </a:rPr>
              <a:t>01</a:t>
            </a:r>
            <a:endParaRPr lang="en-US" sz="1600" dirty="0">
              <a:latin typeface="微软雅黑" panose="020B0503020204020204" charset="-122"/>
              <a:ea typeface="微软雅黑" panose="020B0503020204020204" charset="-122"/>
            </a:endParaRPr>
          </a:p>
        </p:txBody>
      </p:sp>
      <p:pic>
        <p:nvPicPr>
          <p:cNvPr id="28" name="Image 3" descr="https://test-kimi-img.moonshot.cn/pub/slides/slides_tmpl/image/25-07-11-18:09:50-d1oe5rlcmrb5eq9iq9kg.png"/>
          <p:cNvPicPr>
            <a:picLocks noChangeAspect="1"/>
          </p:cNvPicPr>
          <p:nvPr>
            <p:custDataLst>
              <p:tags r:id="rId13"/>
            </p:custDataLst>
          </p:nvPr>
        </p:nvPicPr>
        <p:blipFill>
          <a:blip r:embed="rId11"/>
          <a:stretch>
            <a:fillRect/>
          </a:stretch>
        </p:blipFill>
        <p:spPr>
          <a:xfrm>
            <a:off x="4460558" y="3345181"/>
            <a:ext cx="819150" cy="804545"/>
          </a:xfrm>
          <a:prstGeom prst="rect">
            <a:avLst/>
          </a:prstGeom>
        </p:spPr>
      </p:pic>
      <p:sp>
        <p:nvSpPr>
          <p:cNvPr id="29" name="Text 8"/>
          <p:cNvSpPr/>
          <p:nvPr>
            <p:custDataLst>
              <p:tags r:id="rId14"/>
            </p:custDataLst>
          </p:nvPr>
        </p:nvSpPr>
        <p:spPr>
          <a:xfrm>
            <a:off x="4624705" y="3532188"/>
            <a:ext cx="490855" cy="430530"/>
          </a:xfrm>
          <a:prstGeom prst="rect">
            <a:avLst/>
          </a:prstGeom>
          <a:noFill/>
        </p:spPr>
        <p:txBody>
          <a:bodyPr wrap="square" lIns="0" tIns="0" rIns="0" bIns="0" rtlCol="0" anchor="t">
            <a:spAutoFit/>
          </a:bodyPr>
          <a:p>
            <a:pPr marL="0" algn="ctr">
              <a:lnSpc>
                <a:spcPct val="100000"/>
              </a:lnSpc>
              <a:buClrTx/>
              <a:buSzTx/>
              <a:buFontTx/>
              <a:buNone/>
            </a:pPr>
            <a:r>
              <a:rPr lang="en-US" sz="2800" dirty="0">
                <a:solidFill>
                  <a:srgbClr val="000000"/>
                </a:solidFill>
                <a:latin typeface="微软雅黑" panose="020B0503020204020204" charset="-122"/>
                <a:ea typeface="微软雅黑" panose="020B0503020204020204" charset="-122"/>
                <a:cs typeface="MiSans" pitchFamily="34" charset="-120"/>
              </a:rPr>
              <a:t>02</a:t>
            </a:r>
            <a:endParaRPr lang="en-US" sz="2800" dirty="0">
              <a:solidFill>
                <a:srgbClr val="000000"/>
              </a:solidFill>
              <a:latin typeface="微软雅黑" panose="020B0503020204020204" charset="-122"/>
              <a:ea typeface="微软雅黑" panose="020B0503020204020204" charset="-122"/>
              <a:cs typeface="MiSans" pitchFamily="34" charset="-120"/>
            </a:endParaRPr>
          </a:p>
        </p:txBody>
      </p:sp>
      <p:pic>
        <p:nvPicPr>
          <p:cNvPr id="30" name="Image 4" descr="https://test-kimi-img.moonshot.cn/pub/slides/slides_tmpl/image/25-07-11-18:09:50-d1oe5rlcmrb5eq9iq9kg.png"/>
          <p:cNvPicPr>
            <a:picLocks noChangeAspect="1"/>
          </p:cNvPicPr>
          <p:nvPr>
            <p:custDataLst>
              <p:tags r:id="rId15"/>
            </p:custDataLst>
          </p:nvPr>
        </p:nvPicPr>
        <p:blipFill>
          <a:blip r:embed="rId11"/>
          <a:stretch>
            <a:fillRect/>
          </a:stretch>
        </p:blipFill>
        <p:spPr>
          <a:xfrm>
            <a:off x="8628063" y="3345181"/>
            <a:ext cx="819150" cy="804545"/>
          </a:xfrm>
          <a:prstGeom prst="rect">
            <a:avLst/>
          </a:prstGeom>
        </p:spPr>
      </p:pic>
      <p:sp>
        <p:nvSpPr>
          <p:cNvPr id="31" name="Text 9"/>
          <p:cNvSpPr/>
          <p:nvPr>
            <p:custDataLst>
              <p:tags r:id="rId16"/>
            </p:custDataLst>
          </p:nvPr>
        </p:nvSpPr>
        <p:spPr>
          <a:xfrm>
            <a:off x="8792210" y="3532188"/>
            <a:ext cx="490855" cy="430530"/>
          </a:xfrm>
          <a:prstGeom prst="rect">
            <a:avLst/>
          </a:prstGeom>
          <a:noFill/>
        </p:spPr>
        <p:txBody>
          <a:bodyPr wrap="square" lIns="0" tIns="0" rIns="0" bIns="0" rtlCol="0" anchor="t">
            <a:spAutoFit/>
          </a:bodyPr>
          <a:p>
            <a:pPr marL="0" algn="ctr">
              <a:lnSpc>
                <a:spcPct val="100000"/>
              </a:lnSpc>
              <a:buClrTx/>
              <a:buSzTx/>
              <a:buFontTx/>
              <a:buNone/>
            </a:pPr>
            <a:r>
              <a:rPr lang="en-US" sz="2800" dirty="0">
                <a:solidFill>
                  <a:srgbClr val="000000"/>
                </a:solidFill>
                <a:latin typeface="微软雅黑" panose="020B0503020204020204" charset="-122"/>
                <a:ea typeface="微软雅黑" panose="020B0503020204020204" charset="-122"/>
                <a:cs typeface="MiSans" pitchFamily="34" charset="-120"/>
              </a:rPr>
              <a:t>03</a:t>
            </a:r>
            <a:endParaRPr lang="en-US" sz="2800" dirty="0">
              <a:solidFill>
                <a:srgbClr val="000000"/>
              </a:solidFill>
              <a:latin typeface="微软雅黑" panose="020B0503020204020204" charset="-122"/>
              <a:ea typeface="微软雅黑" panose="020B0503020204020204" charset="-122"/>
              <a:cs typeface="MiSans" pitchFamily="34" charset="-120"/>
            </a:endParaRPr>
          </a:p>
        </p:txBody>
      </p:sp>
      <p:sp>
        <p:nvSpPr>
          <p:cNvPr id="32" name="文本框 31"/>
          <p:cNvSpPr txBox="1"/>
          <p:nvPr/>
        </p:nvSpPr>
        <p:spPr>
          <a:xfrm>
            <a:off x="762000" y="76200"/>
            <a:ext cx="6096000" cy="460375"/>
          </a:xfrm>
          <a:prstGeom prst="rect">
            <a:avLst/>
          </a:prstGeom>
          <a:noFill/>
        </p:spPr>
        <p:txBody>
          <a:bodyPr wrap="square" rtlCol="0" anchor="t">
            <a:spAutoFit/>
          </a:bodyPr>
          <a:p>
            <a:r>
              <a:rPr lang="en-US" altLang="zh-CN" sz="2400" b="1" dirty="0">
                <a:solidFill>
                  <a:srgbClr val="3186C3"/>
                </a:solidFill>
                <a:latin typeface="微软雅黑" panose="020B0503020204020204" charset="-122"/>
                <a:ea typeface="微软雅黑" panose="020B0503020204020204" charset="-122"/>
                <a:cs typeface="微软雅黑" panose="020B0503020204020204" charset="-122"/>
                <a:sym typeface="+mn-ea"/>
              </a:rPr>
              <a:t>AI Model Optimization</a:t>
            </a:r>
            <a:endParaRPr lang="en-US" altLang="zh-CN" sz="2400" b="1" dirty="0">
              <a:solidFill>
                <a:srgbClr val="3186C3"/>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descr="C:/Users/Hongfei/AppData/Local/Temp/picturecompress_20210419131542/output_3.jpgoutput_3"/>
          <p:cNvPicPr>
            <a:picLocks noChangeAspect="1"/>
          </p:cNvPicPr>
          <p:nvPr/>
        </p:nvPicPr>
        <p:blipFill>
          <a:blip r:embed="rId1"/>
          <a:srcRect/>
          <a:stretch>
            <a:fillRect/>
          </a:stretch>
        </p:blipFill>
        <p:spPr>
          <a:xfrm>
            <a:off x="0" y="0"/>
            <a:ext cx="3176270" cy="6880225"/>
          </a:xfrm>
          <a:prstGeom prst="rect">
            <a:avLst/>
          </a:prstGeom>
        </p:spPr>
      </p:pic>
      <p:grpSp>
        <p:nvGrpSpPr>
          <p:cNvPr id="5" name="组合 4"/>
          <p:cNvGrpSpPr/>
          <p:nvPr>
            <p:custDataLst>
              <p:tags r:id="rId2"/>
            </p:custDataLst>
          </p:nvPr>
        </p:nvGrpSpPr>
        <p:grpSpPr>
          <a:xfrm>
            <a:off x="5943600" y="1905000"/>
            <a:ext cx="4735142" cy="2795905"/>
            <a:chOff x="9094" y="765"/>
            <a:chExt cx="6337" cy="4403"/>
          </a:xfrm>
        </p:grpSpPr>
        <p:sp>
          <p:nvSpPr>
            <p:cNvPr id="6" name="文本框 5"/>
            <p:cNvSpPr txBox="1"/>
            <p:nvPr>
              <p:custDataLst>
                <p:tags r:id="rId3"/>
              </p:custDataLst>
            </p:nvPr>
          </p:nvSpPr>
          <p:spPr>
            <a:xfrm>
              <a:off x="10420" y="4364"/>
              <a:ext cx="3304" cy="628"/>
            </a:xfrm>
            <a:prstGeom prst="rect">
              <a:avLst/>
            </a:prstGeom>
            <a:noFill/>
          </p:spPr>
          <p:txBody>
            <a:bodyPr wrap="square" rtlCol="0">
              <a:spAutoFit/>
            </a:bodyPr>
            <a:lstStyle/>
            <a:p>
              <a:pPr algn="l"/>
              <a:r>
                <a:rPr lang="zh-CN" altLang="en-US" sz="2000" b="1" dirty="0">
                  <a:solidFill>
                    <a:srgbClr val="3186C3"/>
                  </a:solidFill>
                  <a:latin typeface="微软雅黑" panose="020B0503020204020204" charset="-122"/>
                  <a:ea typeface="微软雅黑" panose="020B0503020204020204" charset="-122"/>
                  <a:cs typeface="微软雅黑" panose="020B0503020204020204" charset="-122"/>
                  <a:sym typeface="+mn-ea"/>
                </a:rPr>
                <a:t>Summary</a:t>
              </a:r>
              <a:endParaRPr lang="zh-CN" altLang="en-US" sz="2000" b="1" dirty="0">
                <a:solidFill>
                  <a:srgbClr val="3186C3"/>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9094" y="765"/>
              <a:ext cx="6337" cy="4403"/>
              <a:chOff x="9094" y="765"/>
              <a:chExt cx="6337" cy="4403"/>
            </a:xfrm>
          </p:grpSpPr>
          <p:sp>
            <p:nvSpPr>
              <p:cNvPr id="13" name="椭圆 12"/>
              <p:cNvSpPr/>
              <p:nvPr>
                <p:custDataLst>
                  <p:tags r:id="rId4"/>
                </p:custDataLst>
              </p:nvPr>
            </p:nvSpPr>
            <p:spPr>
              <a:xfrm>
                <a:off x="9094" y="765"/>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01</a:t>
                </a:r>
                <a:endParaRPr lang="en-US" altLang="zh-CN" sz="1800" b="1" dirty="0">
                  <a:latin typeface="+mj-lt"/>
                  <a:ea typeface="微软雅黑" panose="020B0503020204020204" charset="-122"/>
                  <a:cs typeface="+mj-lt"/>
                  <a:sym typeface="+mn-lt"/>
                </a:endParaRPr>
              </a:p>
            </p:txBody>
          </p:sp>
          <p:sp>
            <p:nvSpPr>
              <p:cNvPr id="14" name="椭圆 13"/>
              <p:cNvSpPr/>
              <p:nvPr>
                <p:custDataLst>
                  <p:tags r:id="rId5"/>
                </p:custDataLst>
              </p:nvPr>
            </p:nvSpPr>
            <p:spPr>
              <a:xfrm>
                <a:off x="9094" y="2458"/>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02</a:t>
                </a:r>
                <a:endParaRPr lang="en-US" altLang="zh-CN" sz="1800" b="1" dirty="0">
                  <a:latin typeface="+mj-lt"/>
                  <a:ea typeface="微软雅黑" panose="020B0503020204020204" charset="-122"/>
                  <a:cs typeface="+mj-lt"/>
                  <a:sym typeface="+mn-lt"/>
                </a:endParaRPr>
              </a:p>
            </p:txBody>
          </p:sp>
          <p:sp>
            <p:nvSpPr>
              <p:cNvPr id="15" name="椭圆 14"/>
              <p:cNvSpPr/>
              <p:nvPr>
                <p:custDataLst>
                  <p:tags r:id="rId6"/>
                </p:custDataLst>
              </p:nvPr>
            </p:nvSpPr>
            <p:spPr>
              <a:xfrm>
                <a:off x="9094" y="4151"/>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03</a:t>
                </a:r>
                <a:endParaRPr lang="en-US" altLang="zh-CN" sz="1800" b="1" dirty="0">
                  <a:latin typeface="+mj-lt"/>
                  <a:ea typeface="微软雅黑" panose="020B0503020204020204" charset="-122"/>
                  <a:cs typeface="+mj-lt"/>
                  <a:sym typeface="+mn-lt"/>
                </a:endParaRPr>
              </a:p>
            </p:txBody>
          </p:sp>
          <p:sp>
            <p:nvSpPr>
              <p:cNvPr id="16" name="文本框 15"/>
              <p:cNvSpPr txBox="1"/>
              <p:nvPr>
                <p:custDataLst>
                  <p:tags r:id="rId7"/>
                </p:custDataLst>
              </p:nvPr>
            </p:nvSpPr>
            <p:spPr>
              <a:xfrm>
                <a:off x="10318" y="959"/>
                <a:ext cx="3035" cy="628"/>
              </a:xfrm>
              <a:prstGeom prst="rect">
                <a:avLst/>
              </a:prstGeom>
              <a:noFill/>
            </p:spPr>
            <p:txBody>
              <a:bodyPr wrap="square" rtlCol="0">
                <a:spAutoFit/>
              </a:bodyPr>
              <a:lstStyle/>
              <a:p>
                <a:pPr algn="l"/>
                <a:r>
                  <a:rPr lang="en-US" altLang="zh-CN" sz="2000" b="1" dirty="0">
                    <a:solidFill>
                      <a:srgbClr val="3186C3"/>
                    </a:solidFill>
                    <a:latin typeface="微软雅黑" panose="020B0503020204020204" charset="-122"/>
                    <a:ea typeface="微软雅黑" panose="020B0503020204020204" charset="-122"/>
                    <a:cs typeface="微软雅黑" panose="020B0503020204020204" charset="-122"/>
                    <a:sym typeface="+mn-ea"/>
                  </a:rPr>
                  <a:t>Introduction</a:t>
                </a:r>
                <a:endParaRPr lang="zh-CN" altLang="en-US" sz="2000" b="1" dirty="0">
                  <a:solidFill>
                    <a:srgbClr val="3186C3"/>
                  </a:solidFill>
                  <a:latin typeface="微软雅黑" panose="020B0503020204020204" charset="-122"/>
                  <a:ea typeface="微软雅黑" panose="020B0503020204020204" charset="-122"/>
                  <a:cs typeface="微软雅黑" panose="020B0503020204020204" charset="-122"/>
                  <a:sym typeface="+mn-ea"/>
                </a:endParaRPr>
              </a:p>
            </p:txBody>
          </p:sp>
          <p:sp>
            <p:nvSpPr>
              <p:cNvPr id="17" name="文本框 16"/>
              <p:cNvSpPr txBox="1"/>
              <p:nvPr>
                <p:custDataLst>
                  <p:tags r:id="rId8"/>
                </p:custDataLst>
              </p:nvPr>
            </p:nvSpPr>
            <p:spPr>
              <a:xfrm>
                <a:off x="10216" y="2445"/>
                <a:ext cx="5215" cy="1113"/>
              </a:xfrm>
              <a:prstGeom prst="rect">
                <a:avLst/>
              </a:prstGeom>
              <a:noFill/>
            </p:spPr>
            <p:txBody>
              <a:bodyPr wrap="square" rtlCol="0">
                <a:spAutoFit/>
              </a:bodyPr>
              <a:lstStyle/>
              <a:p>
                <a:pPr algn="l"/>
                <a:r>
                  <a:rPr lang="en-US" altLang="zh-CN" sz="2000" b="1" dirty="0">
                    <a:solidFill>
                      <a:schemeClr val="tx1">
                        <a:lumMod val="60000"/>
                        <a:lumOff val="40000"/>
                      </a:schemeClr>
                    </a:solidFill>
                    <a:latin typeface="微软雅黑" panose="020B0503020204020204" charset="-122"/>
                    <a:ea typeface="微软雅黑" panose="020B0503020204020204" charset="-122"/>
                    <a:cs typeface="微软雅黑" panose="020B0503020204020204" charset="-122"/>
                    <a:sym typeface="+mn-ea"/>
                  </a:rPr>
                  <a:t>GY1000 Introduction &amp; Application in Tobacco</a:t>
                </a:r>
                <a:endParaRPr lang="en-US" altLang="zh-CN" sz="2000" b="1" dirty="0">
                  <a:solidFill>
                    <a:schemeClr val="tx1">
                      <a:lumMod val="60000"/>
                      <a:lumOff val="40000"/>
                    </a:schemeClr>
                  </a:solidFill>
                  <a:latin typeface="微软雅黑" panose="020B0503020204020204" charset="-122"/>
                  <a:ea typeface="微软雅黑" panose="020B0503020204020204" charset="-122"/>
                  <a:cs typeface="微软雅黑" panose="020B0503020204020204" charset="-122"/>
                  <a:sym typeface="+mn-ea"/>
                </a:endParaRPr>
              </a:p>
            </p:txBody>
          </p:sp>
        </p:grpSp>
      </p:grpSp>
      <p:grpSp>
        <p:nvGrpSpPr>
          <p:cNvPr id="18" name="组合 17"/>
          <p:cNvGrpSpPr/>
          <p:nvPr/>
        </p:nvGrpSpPr>
        <p:grpSpPr>
          <a:xfrm>
            <a:off x="1752600" y="2269490"/>
            <a:ext cx="2771140" cy="2341245"/>
            <a:chOff x="366" y="3150"/>
            <a:chExt cx="4364" cy="3687"/>
          </a:xfrm>
        </p:grpSpPr>
        <p:sp>
          <p:nvSpPr>
            <p:cNvPr id="19" name="Freeform 6"/>
            <p:cNvSpPr/>
            <p:nvPr/>
          </p:nvSpPr>
          <p:spPr bwMode="auto">
            <a:xfrm>
              <a:off x="690" y="3150"/>
              <a:ext cx="3647" cy="3687"/>
            </a:xfrm>
            <a:custGeom>
              <a:avLst/>
              <a:gdLst>
                <a:gd name="T0" fmla="*/ 1203 w 1622"/>
                <a:gd name="T1" fmla="*/ 57 h 1622"/>
                <a:gd name="T2" fmla="*/ 1067 w 1622"/>
                <a:gd name="T3" fmla="*/ 0 h 1622"/>
                <a:gd name="T4" fmla="*/ 555 w 1622"/>
                <a:gd name="T5" fmla="*/ 0 h 1622"/>
                <a:gd name="T6" fmla="*/ 419 w 1622"/>
                <a:gd name="T7" fmla="*/ 57 h 1622"/>
                <a:gd name="T8" fmla="*/ 57 w 1622"/>
                <a:gd name="T9" fmla="*/ 419 h 1622"/>
                <a:gd name="T10" fmla="*/ 0 w 1622"/>
                <a:gd name="T11" fmla="*/ 555 h 1622"/>
                <a:gd name="T12" fmla="*/ 0 w 1622"/>
                <a:gd name="T13" fmla="*/ 1067 h 1622"/>
                <a:gd name="T14" fmla="*/ 57 w 1622"/>
                <a:gd name="T15" fmla="*/ 1204 h 1622"/>
                <a:gd name="T16" fmla="*/ 419 w 1622"/>
                <a:gd name="T17" fmla="*/ 1565 h 1622"/>
                <a:gd name="T18" fmla="*/ 555 w 1622"/>
                <a:gd name="T19" fmla="*/ 1622 h 1622"/>
                <a:gd name="T20" fmla="*/ 1067 w 1622"/>
                <a:gd name="T21" fmla="*/ 1622 h 1622"/>
                <a:gd name="T22" fmla="*/ 1203 w 1622"/>
                <a:gd name="T23" fmla="*/ 1565 h 1622"/>
                <a:gd name="T24" fmla="*/ 1565 w 1622"/>
                <a:gd name="T25" fmla="*/ 1204 h 1622"/>
                <a:gd name="T26" fmla="*/ 1622 w 1622"/>
                <a:gd name="T27" fmla="*/ 1067 h 1622"/>
                <a:gd name="T28" fmla="*/ 1622 w 1622"/>
                <a:gd name="T29" fmla="*/ 555 h 1622"/>
                <a:gd name="T30" fmla="*/ 1565 w 1622"/>
                <a:gd name="T31" fmla="*/ 419 h 1622"/>
                <a:gd name="T32" fmla="*/ 1203 w 1622"/>
                <a:gd name="T33" fmla="*/ 57 h 1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2" h="1622">
                  <a:moveTo>
                    <a:pt x="1203" y="57"/>
                  </a:moveTo>
                  <a:cubicBezTo>
                    <a:pt x="1172" y="26"/>
                    <a:pt x="1111" y="0"/>
                    <a:pt x="1067" y="0"/>
                  </a:cubicBezTo>
                  <a:cubicBezTo>
                    <a:pt x="555" y="0"/>
                    <a:pt x="555" y="0"/>
                    <a:pt x="555" y="0"/>
                  </a:cubicBezTo>
                  <a:cubicBezTo>
                    <a:pt x="511" y="0"/>
                    <a:pt x="450" y="26"/>
                    <a:pt x="419" y="57"/>
                  </a:cubicBezTo>
                  <a:cubicBezTo>
                    <a:pt x="57" y="419"/>
                    <a:pt x="57" y="419"/>
                    <a:pt x="57" y="419"/>
                  </a:cubicBezTo>
                  <a:cubicBezTo>
                    <a:pt x="26" y="450"/>
                    <a:pt x="0" y="511"/>
                    <a:pt x="0" y="555"/>
                  </a:cubicBezTo>
                  <a:cubicBezTo>
                    <a:pt x="0" y="1067"/>
                    <a:pt x="0" y="1067"/>
                    <a:pt x="0" y="1067"/>
                  </a:cubicBezTo>
                  <a:cubicBezTo>
                    <a:pt x="0" y="1111"/>
                    <a:pt x="26" y="1173"/>
                    <a:pt x="57" y="1204"/>
                  </a:cubicBezTo>
                  <a:cubicBezTo>
                    <a:pt x="419" y="1565"/>
                    <a:pt x="419" y="1565"/>
                    <a:pt x="419" y="1565"/>
                  </a:cubicBezTo>
                  <a:cubicBezTo>
                    <a:pt x="450" y="1597"/>
                    <a:pt x="511" y="1622"/>
                    <a:pt x="555" y="1622"/>
                  </a:cubicBezTo>
                  <a:cubicBezTo>
                    <a:pt x="1067" y="1622"/>
                    <a:pt x="1067" y="1622"/>
                    <a:pt x="1067" y="1622"/>
                  </a:cubicBezTo>
                  <a:cubicBezTo>
                    <a:pt x="1111" y="1622"/>
                    <a:pt x="1172" y="1597"/>
                    <a:pt x="1203" y="1565"/>
                  </a:cubicBezTo>
                  <a:cubicBezTo>
                    <a:pt x="1565" y="1204"/>
                    <a:pt x="1565" y="1204"/>
                    <a:pt x="1565" y="1204"/>
                  </a:cubicBezTo>
                  <a:cubicBezTo>
                    <a:pt x="1596" y="1173"/>
                    <a:pt x="1622" y="1111"/>
                    <a:pt x="1622" y="1067"/>
                  </a:cubicBezTo>
                  <a:cubicBezTo>
                    <a:pt x="1622" y="555"/>
                    <a:pt x="1622" y="555"/>
                    <a:pt x="1622" y="555"/>
                  </a:cubicBezTo>
                  <a:cubicBezTo>
                    <a:pt x="1622" y="511"/>
                    <a:pt x="1596" y="450"/>
                    <a:pt x="1565" y="419"/>
                  </a:cubicBezTo>
                  <a:lnTo>
                    <a:pt x="1203" y="57"/>
                  </a:lnTo>
                  <a:close/>
                </a:path>
              </a:pathLst>
            </a:custGeom>
            <a:solidFill>
              <a:srgbClr val="3186C3"/>
            </a:solidFill>
            <a:ln w="12700" cap="flat">
              <a:noFill/>
              <a:prstDash val="solid"/>
              <a:miter lim="800000"/>
            </a:ln>
          </p:spPr>
          <p:txBody>
            <a:bodyPr vert="horz" wrap="square" lIns="91440" tIns="45720" rIns="91440" bIns="45720" numCol="1" anchor="t" anchorCtr="0" compatLnSpc="1"/>
            <a:p>
              <a:endParaRPr lang="zh-CN" altLang="en-US">
                <a:cs typeface="+mn-ea"/>
                <a:sym typeface="+mn-lt"/>
              </a:endParaRPr>
            </a:p>
          </p:txBody>
        </p:sp>
        <p:sp>
          <p:nvSpPr>
            <p:cNvPr id="20" name="矩形 1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366" y="4736"/>
              <a:ext cx="4364" cy="725"/>
            </a:xfrm>
            <a:prstGeom prst="rect">
              <a:avLst/>
            </a:prstGeom>
          </p:spPr>
          <p:txBody>
            <a:bodyPr wrap="square">
              <a:spAutoFit/>
            </a:bodyPr>
            <a:p>
              <a:pPr algn="ctr"/>
              <a:r>
                <a:rPr lang="en-US" altLang="zh-CN" sz="2400" b="1" dirty="0">
                  <a:solidFill>
                    <a:schemeClr val="bg1"/>
                  </a:solidFill>
                  <a:cs typeface="+mn-ea"/>
                  <a:sym typeface="+mn-lt"/>
                </a:rPr>
                <a:t>CONTENTS</a:t>
              </a:r>
              <a:endParaRPr lang="en-US" altLang="zh-CN" sz="2400" b="1" dirty="0">
                <a:solidFill>
                  <a:schemeClr val="bg1"/>
                </a:solidFill>
                <a:cs typeface="+mn-ea"/>
                <a:sym typeface="+mn-lt"/>
              </a:endParaRPr>
            </a:p>
          </p:txBody>
        </p:sp>
        <p:grpSp>
          <p:nvGrpSpPr>
            <p:cNvPr id="21" name="组合 20"/>
            <p:cNvGrpSpPr/>
            <p:nvPr/>
          </p:nvGrpSpPr>
          <p:grpSpPr>
            <a:xfrm>
              <a:off x="1825" y="5007"/>
              <a:ext cx="0" cy="0"/>
              <a:chOff x="5625548" y="3867892"/>
              <a:chExt cx="874644" cy="0"/>
            </a:xfrm>
          </p:grpSpPr>
          <p:cxnSp>
            <p:nvCxnSpPr>
              <p:cNvPr id="22" name="直接连接符 21"/>
              <p:cNvCxnSpPr/>
              <p:nvPr/>
            </p:nvCxnSpPr>
            <p:spPr>
              <a:xfrm>
                <a:off x="5625548"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843428"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6280749"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5" name="Oval 65_1"/>
            <p:cNvSpPr/>
            <p:nvPr/>
          </p:nvSpPr>
          <p:spPr>
            <a:xfrm>
              <a:off x="886" y="3377"/>
              <a:ext cx="3256" cy="3256"/>
            </a:xfrm>
            <a:prstGeom prst="ellipse">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nvSpPr>
        <p:spPr>
          <a:xfrm>
            <a:off x="749300" y="83185"/>
            <a:ext cx="3552825" cy="525780"/>
          </a:xfrm>
        </p:spPr>
        <p:txBody>
          <a:bodyPr>
            <a:normAutofit/>
          </a:bodyPr>
          <a:lstStyle>
            <a:lvl1pPr marL="0" indent="0" algn="l" defTabSz="457200" rtl="0" eaLnBrk="1" latinLnBrk="0" hangingPunct="1">
              <a:spcBef>
                <a:spcPct val="0"/>
              </a:spcBef>
              <a:buNone/>
              <a:defRPr sz="2400" b="1" kern="1200" baseline="0">
                <a:solidFill>
                  <a:schemeClr val="bg1"/>
                </a:solidFill>
                <a:latin typeface="微软雅黑" panose="020B0503020204020204" charset="-122"/>
                <a:ea typeface="微软雅黑" panose="020B0503020204020204" charset="-122"/>
                <a:cs typeface="微软雅黑" panose="020B0503020204020204" charset="-122"/>
              </a:defRPr>
            </a:lvl1pPr>
          </a:lstStyle>
          <a:p>
            <a:r>
              <a:rPr lang="en-US" altLang="zh-CN">
                <a:solidFill>
                  <a:srgbClr val="3186C3"/>
                </a:solidFill>
              </a:rPr>
              <a:t>Principle Introduction</a:t>
            </a:r>
            <a:endParaRPr lang="en-US" altLang="zh-CN">
              <a:solidFill>
                <a:srgbClr val="3186C3"/>
              </a:solidFill>
            </a:endParaRPr>
          </a:p>
        </p:txBody>
      </p:sp>
      <p:sp>
        <p:nvSpPr>
          <p:cNvPr id="2" name="文本框 1"/>
          <p:cNvSpPr txBox="1"/>
          <p:nvPr/>
        </p:nvSpPr>
        <p:spPr>
          <a:xfrm>
            <a:off x="228600" y="762000"/>
            <a:ext cx="3921125" cy="398780"/>
          </a:xfrm>
          <a:prstGeom prst="rect">
            <a:avLst/>
          </a:prstGeom>
          <a:noFill/>
        </p:spPr>
        <p:txBody>
          <a:bodyPr wrap="square" rtlCol="0">
            <a:spAutoFit/>
          </a:bodyPr>
          <a:lstStyle/>
          <a:p>
            <a:r>
              <a:rPr lang="en-US" altLang="zh-CN" sz="2000" b="1">
                <a:latin typeface="微软雅黑" panose="020B0503020204020204" charset="-122"/>
                <a:ea typeface="微软雅黑" panose="020B0503020204020204" charset="-122"/>
              </a:rPr>
              <a:t>Measurement Principle:</a:t>
            </a:r>
            <a:endParaRPr lang="en-US" altLang="zh-CN" sz="2000" b="1">
              <a:latin typeface="微软雅黑" panose="020B0503020204020204" charset="-122"/>
              <a:ea typeface="微软雅黑" panose="020B0503020204020204" charset="-122"/>
            </a:endParaRPr>
          </a:p>
        </p:txBody>
      </p:sp>
      <p:grpSp>
        <p:nvGrpSpPr>
          <p:cNvPr id="6" name="组合 5"/>
          <p:cNvGrpSpPr/>
          <p:nvPr/>
        </p:nvGrpSpPr>
        <p:grpSpPr>
          <a:xfrm>
            <a:off x="533400" y="3704590"/>
            <a:ext cx="8467090" cy="2803686"/>
            <a:chOff x="480" y="2090"/>
            <a:chExt cx="14246" cy="5436"/>
          </a:xfrm>
        </p:grpSpPr>
        <p:pic>
          <p:nvPicPr>
            <p:cNvPr id="11" name="图片 10" descr="无标题"/>
            <p:cNvPicPr>
              <a:picLocks noChangeAspect="1"/>
            </p:cNvPicPr>
            <p:nvPr/>
          </p:nvPicPr>
          <p:blipFill>
            <a:blip r:embed="rId1"/>
            <a:stretch>
              <a:fillRect/>
            </a:stretch>
          </p:blipFill>
          <p:spPr>
            <a:xfrm>
              <a:off x="480" y="2090"/>
              <a:ext cx="6241" cy="5436"/>
            </a:xfrm>
            <a:prstGeom prst="rect">
              <a:avLst/>
            </a:prstGeom>
          </p:spPr>
        </p:pic>
        <p:pic>
          <p:nvPicPr>
            <p:cNvPr id="4" name="图片 3"/>
            <p:cNvPicPr>
              <a:picLocks noChangeAspect="1"/>
            </p:cNvPicPr>
            <p:nvPr/>
          </p:nvPicPr>
          <p:blipFill rotWithShape="1">
            <a:blip r:embed="rId2"/>
            <a:srcRect r="33767"/>
            <a:stretch>
              <a:fillRect/>
            </a:stretch>
          </p:blipFill>
          <p:spPr>
            <a:xfrm>
              <a:off x="7800" y="3019"/>
              <a:ext cx="6926" cy="3341"/>
            </a:xfrm>
            <a:prstGeom prst="rect">
              <a:avLst/>
            </a:prstGeom>
          </p:spPr>
        </p:pic>
        <p:sp>
          <p:nvSpPr>
            <p:cNvPr id="5" name="文本框 4"/>
            <p:cNvSpPr txBox="1"/>
            <p:nvPr/>
          </p:nvSpPr>
          <p:spPr>
            <a:xfrm>
              <a:off x="8469" y="6770"/>
              <a:ext cx="5579" cy="714"/>
            </a:xfrm>
            <a:prstGeom prst="rect">
              <a:avLst/>
            </a:prstGeom>
            <a:noFill/>
          </p:spPr>
          <p:txBody>
            <a:bodyPr wrap="square" rtlCol="0">
              <a:spAutoFit/>
            </a:bodyPr>
            <a:lstStyle/>
            <a:p>
              <a:pPr algn="ctr"/>
              <a:r>
                <a:rPr lang="zh-CN" altLang="en-US" dirty="0">
                  <a:latin typeface="微软雅黑" panose="020B0503020204020204" charset="-122"/>
                  <a:ea typeface="微软雅黑" panose="020B0503020204020204" charset="-122"/>
                </a:rPr>
                <a:t>水的近红外吸收峰比较</a:t>
              </a:r>
              <a:endParaRPr lang="zh-CN" altLang="en-US" dirty="0">
                <a:latin typeface="微软雅黑" panose="020B0503020204020204" charset="-122"/>
                <a:ea typeface="微软雅黑" panose="020B0503020204020204" charset="-122"/>
              </a:endParaRPr>
            </a:p>
          </p:txBody>
        </p:sp>
      </p:grpSp>
      <p:sp>
        <p:nvSpPr>
          <p:cNvPr id="8" name="文本框 7"/>
          <p:cNvSpPr txBox="1"/>
          <p:nvPr/>
        </p:nvSpPr>
        <p:spPr>
          <a:xfrm>
            <a:off x="229235" y="1089025"/>
            <a:ext cx="11798300" cy="2584450"/>
          </a:xfrm>
          <a:prstGeom prst="rect">
            <a:avLst/>
          </a:prstGeom>
          <a:noFill/>
        </p:spPr>
        <p:txBody>
          <a:bodyPr wrap="square" rtlCol="0">
            <a:spAutoFit/>
          </a:bodyPr>
          <a:lstStyle/>
          <a:p>
            <a:pPr algn="just" eaLnBrk="1" latinLnBrk="0" hangingPunct="1">
              <a:lnSpc>
                <a:spcPct val="150000"/>
              </a:lnSpc>
              <a:spcBef>
                <a:spcPts val="1200"/>
              </a:spcBef>
              <a:spcAft>
                <a:spcPts val="1200"/>
              </a:spcAft>
            </a:pPr>
            <a:r>
              <a:rPr lang="en-US" altLang="zh-CN">
                <a:latin typeface="微软雅黑" panose="020B0503020204020204" charset="-122"/>
                <a:ea typeface="微软雅黑" panose="020B0503020204020204" charset="-122"/>
                <a:cs typeface="微软雅黑" panose="020B0503020204020204" charset="-122"/>
              </a:rPr>
              <a:t>Water exhibits strong absorption characteristics for infrared light at specific wavelengths (as shown in the figure below left). When materials are irradiated with infrared light at these specific wavelengths, the water contained in the materials absorbs part of the infrared energy. The higher the water content, the more energy is absorbed. Therefore, the moisture content of the material can be calculated by measuring the reduction in reflected light. Based on this principle, GY1000 was developed using the more widely applicable theory of diffuse reflection of water.</a:t>
            </a:r>
            <a:endParaRPr lang="en-US" altLang="zh-CN">
              <a:latin typeface="微软雅黑" panose="020B0503020204020204" charset="-122"/>
              <a:ea typeface="微软雅黑" panose="020B0503020204020204" charset="-122"/>
              <a:cs typeface="微软雅黑" panose="020B0503020204020204" charset="-122"/>
            </a:endParaRPr>
          </a:p>
        </p:txBody>
      </p:sp>
      <p:sp>
        <p:nvSpPr>
          <p:cNvPr id="7" name="文本框 6"/>
          <p:cNvSpPr txBox="1"/>
          <p:nvPr/>
        </p:nvSpPr>
        <p:spPr>
          <a:xfrm rot="16200000">
            <a:off x="-510540" y="4723130"/>
            <a:ext cx="1998980" cy="368300"/>
          </a:xfrm>
          <a:prstGeom prst="rect">
            <a:avLst/>
          </a:prstGeom>
          <a:noFill/>
        </p:spPr>
        <p:txBody>
          <a:bodyPr wrap="square" rtlCol="0">
            <a:spAutoFit/>
          </a:bodyPr>
          <a:p>
            <a:r>
              <a:rPr lang="en-US" altLang="zh-CN"/>
              <a:t>Transmittance</a:t>
            </a:r>
            <a:endParaRPr lang="en-US" altLang="zh-CN"/>
          </a:p>
        </p:txBody>
      </p:sp>
      <p:sp>
        <p:nvSpPr>
          <p:cNvPr id="9" name="文本框 8"/>
          <p:cNvSpPr txBox="1"/>
          <p:nvPr/>
        </p:nvSpPr>
        <p:spPr>
          <a:xfrm>
            <a:off x="4800600" y="3907790"/>
            <a:ext cx="5193665" cy="368300"/>
          </a:xfrm>
          <a:prstGeom prst="rect">
            <a:avLst/>
          </a:prstGeom>
          <a:noFill/>
        </p:spPr>
        <p:txBody>
          <a:bodyPr wrap="square" rtlCol="0">
            <a:spAutoFit/>
          </a:bodyPr>
          <a:p>
            <a:r>
              <a:rPr lang="en-US" altLang="zh-CN"/>
              <a:t>Wavelength               Characteristics</a:t>
            </a:r>
            <a:endParaRPr lang="en-US" altLang="zh-CN"/>
          </a:p>
        </p:txBody>
      </p:sp>
      <p:sp>
        <p:nvSpPr>
          <p:cNvPr id="10" name="文本框 9"/>
          <p:cNvSpPr txBox="1"/>
          <p:nvPr/>
        </p:nvSpPr>
        <p:spPr>
          <a:xfrm>
            <a:off x="8763000" y="4572000"/>
            <a:ext cx="3514090" cy="350520"/>
          </a:xfrm>
          <a:prstGeom prst="rect">
            <a:avLst/>
          </a:prstGeom>
          <a:noFill/>
        </p:spPr>
        <p:txBody>
          <a:bodyPr wrap="square" rtlCol="0">
            <a:noAutofit/>
          </a:bodyPr>
          <a:p>
            <a:r>
              <a:rPr lang="en-US" altLang="zh-CN" sz="1600"/>
              <a:t>Too low absorption rate</a:t>
            </a:r>
            <a:endParaRPr lang="en-US" altLang="zh-CN" sz="1600"/>
          </a:p>
          <a:p>
            <a:endParaRPr lang="en-US" altLang="zh-CN" sz="1600"/>
          </a:p>
        </p:txBody>
      </p:sp>
      <p:sp>
        <p:nvSpPr>
          <p:cNvPr id="12" name="文本框 11"/>
          <p:cNvSpPr txBox="1"/>
          <p:nvPr/>
        </p:nvSpPr>
        <p:spPr>
          <a:xfrm>
            <a:off x="8839200" y="5257800"/>
            <a:ext cx="4064000" cy="337185"/>
          </a:xfrm>
          <a:prstGeom prst="rect">
            <a:avLst/>
          </a:prstGeom>
          <a:noFill/>
        </p:spPr>
        <p:txBody>
          <a:bodyPr wrap="square" rtlCol="0">
            <a:spAutoFit/>
          </a:bodyPr>
          <a:p>
            <a:r>
              <a:rPr lang="en-US" altLang="zh-CN" sz="1600">
                <a:sym typeface="+mn-ea"/>
              </a:rPr>
              <a:t>Ideal absorption for industry</a:t>
            </a:r>
            <a:endParaRPr lang="en-US" altLang="zh-CN" sz="1600">
              <a:sym typeface="+mn-ea"/>
            </a:endParaRPr>
          </a:p>
        </p:txBody>
      </p:sp>
      <p:sp>
        <p:nvSpPr>
          <p:cNvPr id="13" name="文本框 12"/>
          <p:cNvSpPr txBox="1"/>
          <p:nvPr/>
        </p:nvSpPr>
        <p:spPr>
          <a:xfrm>
            <a:off x="8763000" y="5549900"/>
            <a:ext cx="4064000" cy="337185"/>
          </a:xfrm>
          <a:prstGeom prst="rect">
            <a:avLst/>
          </a:prstGeom>
          <a:noFill/>
        </p:spPr>
        <p:txBody>
          <a:bodyPr wrap="square" rtlCol="0">
            <a:spAutoFit/>
          </a:bodyPr>
          <a:p>
            <a:r>
              <a:rPr lang="en-US" altLang="zh-CN" sz="1600">
                <a:sym typeface="+mn-ea"/>
              </a:rPr>
              <a:t>Excessive absorption, limited range</a:t>
            </a:r>
            <a:endParaRPr lang="en-US" altLang="zh-CN" sz="1600">
              <a:sym typeface="+mn-ea"/>
            </a:endParaRPr>
          </a:p>
        </p:txBody>
      </p:sp>
      <p:sp>
        <p:nvSpPr>
          <p:cNvPr id="14" name="文本框 13"/>
          <p:cNvSpPr txBox="1"/>
          <p:nvPr/>
        </p:nvSpPr>
        <p:spPr>
          <a:xfrm>
            <a:off x="8839200" y="4920615"/>
            <a:ext cx="4064000" cy="337185"/>
          </a:xfrm>
          <a:prstGeom prst="rect">
            <a:avLst/>
          </a:prstGeom>
          <a:noFill/>
        </p:spPr>
        <p:txBody>
          <a:bodyPr wrap="square" rtlCol="0">
            <a:spAutoFit/>
          </a:bodyPr>
          <a:p>
            <a:r>
              <a:rPr lang="en-US" altLang="zh-CN" sz="1600">
                <a:sym typeface="+mn-ea"/>
              </a:rPr>
              <a:t>Optimal for industrial use</a:t>
            </a:r>
            <a:endParaRPr lang="en-US" altLang="zh-CN" sz="1600">
              <a:sym typeface="+mn-ea"/>
            </a:endParaRPr>
          </a:p>
        </p:txBody>
      </p:sp>
      <p:sp>
        <p:nvSpPr>
          <p:cNvPr id="15" name="文本框 14"/>
          <p:cNvSpPr txBox="1"/>
          <p:nvPr/>
        </p:nvSpPr>
        <p:spPr>
          <a:xfrm>
            <a:off x="304165" y="6491605"/>
            <a:ext cx="5344795" cy="275590"/>
          </a:xfrm>
          <a:prstGeom prst="rect">
            <a:avLst/>
          </a:prstGeom>
          <a:noFill/>
        </p:spPr>
        <p:txBody>
          <a:bodyPr wrap="square" rtlCol="0">
            <a:spAutoFit/>
          </a:bodyPr>
          <a:p>
            <a:r>
              <a:rPr lang="en-US" altLang="zh-CN" sz="1200" b="1"/>
              <a:t>Characteristic spectral lines of water absorption in the infrared band</a:t>
            </a:r>
            <a:endParaRPr lang="en-US" altLang="zh-CN" sz="1200" b="1"/>
          </a:p>
        </p:txBody>
      </p:sp>
      <p:sp>
        <p:nvSpPr>
          <p:cNvPr id="16" name="文本框 15"/>
          <p:cNvSpPr txBox="1"/>
          <p:nvPr/>
        </p:nvSpPr>
        <p:spPr>
          <a:xfrm>
            <a:off x="5486400" y="6477000"/>
            <a:ext cx="5940425" cy="306705"/>
          </a:xfrm>
          <a:prstGeom prst="rect">
            <a:avLst/>
          </a:prstGeom>
          <a:noFill/>
        </p:spPr>
        <p:txBody>
          <a:bodyPr wrap="square" rtlCol="0">
            <a:spAutoFit/>
          </a:bodyPr>
          <a:p>
            <a:r>
              <a:rPr lang="en-US" altLang="zh-CN" sz="1400" b="1"/>
              <a:t>Comparison of near-infrared absorption peaks of water</a:t>
            </a:r>
            <a:endParaRPr lang="en-US" altLang="zh-CN" sz="1400" b="1"/>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nvSpPr>
        <p:spPr>
          <a:xfrm>
            <a:off x="749300" y="83185"/>
            <a:ext cx="4547235" cy="525780"/>
          </a:xfrm>
        </p:spPr>
        <p:txBody>
          <a:bodyPr/>
          <a:lstStyle>
            <a:lvl1pPr marL="0" indent="0" algn="l" defTabSz="457200" rtl="0" eaLnBrk="1" latinLnBrk="0" hangingPunct="1">
              <a:spcBef>
                <a:spcPct val="0"/>
              </a:spcBef>
              <a:buNone/>
              <a:defRPr sz="2400" b="1" kern="1200" baseline="0">
                <a:solidFill>
                  <a:schemeClr val="bg1"/>
                </a:solidFill>
                <a:latin typeface="微软雅黑" panose="020B0503020204020204" charset="-122"/>
                <a:ea typeface="微软雅黑" panose="020B0503020204020204" charset="-122"/>
                <a:cs typeface="微软雅黑" panose="020B0503020204020204" charset="-122"/>
              </a:defRPr>
            </a:lvl1pPr>
          </a:lstStyle>
          <a:p>
            <a:r>
              <a:rPr lang="en-US" altLang="zh-CN" sz="2000">
                <a:solidFill>
                  <a:srgbClr val="3186C3"/>
                </a:solidFill>
              </a:rPr>
              <a:t>GY1000 Product Introduction</a:t>
            </a:r>
            <a:endParaRPr lang="en-US" altLang="zh-CN" sz="2000">
              <a:solidFill>
                <a:srgbClr val="3186C3"/>
              </a:solidFill>
            </a:endParaRPr>
          </a:p>
        </p:txBody>
      </p:sp>
      <p:graphicFrame>
        <p:nvGraphicFramePr>
          <p:cNvPr id="6" name="表格 5"/>
          <p:cNvGraphicFramePr/>
          <p:nvPr>
            <p:custDataLst>
              <p:tags r:id="rId1"/>
            </p:custDataLst>
          </p:nvPr>
        </p:nvGraphicFramePr>
        <p:xfrm>
          <a:off x="4129405" y="826770"/>
          <a:ext cx="7453630" cy="2981325"/>
        </p:xfrm>
        <a:graphic>
          <a:graphicData uri="http://schemas.openxmlformats.org/drawingml/2006/table">
            <a:tbl>
              <a:tblPr firstRow="1" bandRow="1">
                <a:tableStyleId>{5C22544A-7EE6-4342-B048-85BDC9FD1C3A}</a:tableStyleId>
              </a:tblPr>
              <a:tblGrid>
                <a:gridCol w="443230"/>
                <a:gridCol w="2146300"/>
                <a:gridCol w="4864100"/>
              </a:tblGrid>
              <a:tr h="287655">
                <a:tc gridSpan="3">
                  <a:txBody>
                    <a:bodyPr/>
                    <a:lstStyle/>
                    <a:p>
                      <a:pPr algn="ctr">
                        <a:lnSpc>
                          <a:spcPct val="120000"/>
                        </a:lnSpc>
                        <a:spcBef>
                          <a:spcPts val="0"/>
                        </a:spcBef>
                        <a:spcAft>
                          <a:spcPts val="0"/>
                        </a:spcAft>
                        <a:buNone/>
                      </a:pPr>
                      <a:r>
                        <a:rPr lang="en-US" altLang="zh-CN" sz="1200" spc="120" dirty="0">
                          <a:latin typeface="Times New Roman" panose="02020603050405020304" charset="0"/>
                          <a:ea typeface="微软雅黑" panose="020B0503020204020204" charset="-122"/>
                        </a:rPr>
                        <a:t>Detection Probe</a:t>
                      </a:r>
                      <a:endParaRPr lang="en-US" altLang="zh-CN" sz="1200" spc="120" dirty="0">
                        <a:latin typeface="Times New Roman" panose="02020603050405020304" charset="0"/>
                        <a:ea typeface="微软雅黑" panose="020B0503020204020204" charset="-122"/>
                      </a:endParaRPr>
                    </a:p>
                  </a:txBody>
                  <a:tcPr marL="25400" marR="25400" marT="6350" marB="6350" anchor="ctr"/>
                </a:tc>
                <a:tc hMerge="1">
                  <a:tcPr/>
                </a:tc>
                <a:tc hMerge="1">
                  <a:tcPr/>
                </a:tc>
              </a:tr>
              <a:tr h="388620">
                <a:tc>
                  <a:txBody>
                    <a:bodyPr/>
                    <a:lstStyle/>
                    <a:p>
                      <a:pPr algn="ctr">
                        <a:lnSpc>
                          <a:spcPct val="120000"/>
                        </a:lnSpc>
                        <a:spcBef>
                          <a:spcPts val="0"/>
                        </a:spcBef>
                        <a:spcAft>
                          <a:spcPts val="0"/>
                        </a:spcAft>
                        <a:buNone/>
                      </a:pPr>
                      <a:r>
                        <a:rPr lang="en-US" altLang="zh-CN" sz="1200" spc="120">
                          <a:latin typeface="微软雅黑" panose="020B0503020204020204" charset="-122"/>
                          <a:ea typeface="微软雅黑" panose="020B0503020204020204" charset="-122"/>
                        </a:rPr>
                        <a:t>1</a:t>
                      </a:r>
                      <a:endParaRPr lang="en-US" altLang="zh-CN" sz="1200" spc="12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None/>
                      </a:pPr>
                      <a:r>
                        <a:rPr lang="en-US" altLang="zh-CN" sz="1200" spc="120">
                          <a:latin typeface="Times New Roman" panose="02020603050405020304" charset="0"/>
                          <a:ea typeface="微软雅黑" panose="020B0503020204020204" charset="-122"/>
                          <a:cs typeface="Times New Roman" panose="02020603050405020304" charset="0"/>
                        </a:rPr>
                        <a:t>Measurement Range</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None/>
                      </a:pPr>
                      <a:r>
                        <a:rPr lang="en-US" altLang="zh-CN" sz="1200" spc="120">
                          <a:latin typeface="Times New Roman" panose="02020603050405020304" charset="0"/>
                          <a:ea typeface="微软雅黑" panose="020B0503020204020204" charset="-122"/>
                          <a:cs typeface="Times New Roman" panose="02020603050405020304" charset="0"/>
                        </a:rPr>
                        <a:t>0~70%H</a:t>
                      </a:r>
                      <a:r>
                        <a:rPr lang="en-US" altLang="zh-CN" sz="1200" spc="120" baseline="-25000">
                          <a:latin typeface="Times New Roman" panose="02020603050405020304" charset="0"/>
                          <a:ea typeface="微软雅黑" panose="020B0503020204020204" charset="-122"/>
                          <a:cs typeface="Times New Roman" panose="02020603050405020304" charset="0"/>
                        </a:rPr>
                        <a:t>2</a:t>
                      </a:r>
                      <a:r>
                        <a:rPr lang="en-US" altLang="zh-CN" sz="1200" spc="120">
                          <a:latin typeface="Times New Roman" panose="02020603050405020304" charset="0"/>
                          <a:ea typeface="微软雅黑" panose="020B0503020204020204" charset="-122"/>
                          <a:cs typeface="Times New Roman" panose="02020603050405020304" charset="0"/>
                        </a:rPr>
                        <a:t>O</a:t>
                      </a:r>
                      <a:endParaRPr lang="en-US" altLang="zh-CN" sz="1200" spc="120" baseline="-2500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450850">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2</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Light Source</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Imported Halogen Tungsten Lamp | Service Life ≥ 5,000 Hours</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3177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3</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Measurement Wavelength</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4 Wavelengths, 8 Beams</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3177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4</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Detector</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Cooled Imported PbS Detector</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3177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5</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Measurement Accuracy</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 &lt; 0.3%</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3177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6</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Repeatability</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&lt; 0.1%</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3177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7</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Testing Speed</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a:latin typeface="Times New Roman" panose="02020603050405020304" charset="0"/>
                          <a:ea typeface="微软雅黑" panose="020B0503020204020204" charset="-122"/>
                          <a:cs typeface="Times New Roman" panose="02020603050405020304" charset="0"/>
                        </a:rPr>
                        <a:t>25ms</a:t>
                      </a:r>
                      <a:endParaRPr lang="zh-CN" altLang="en-US"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3177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8</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a:latin typeface="Times New Roman" panose="02020603050405020304" charset="0"/>
                          <a:ea typeface="微软雅黑" panose="020B0503020204020204" charset="-122"/>
                          <a:cs typeface="Times New Roman" panose="02020603050405020304" charset="0"/>
                        </a:rPr>
                        <a:t>Measurement Distance</a:t>
                      </a:r>
                      <a:endParaRPr lang="en-US" altLang="zh-CN"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a:latin typeface="Times New Roman" panose="02020603050405020304" charset="0"/>
                          <a:ea typeface="微软雅黑" panose="020B0503020204020204" charset="-122"/>
                          <a:cs typeface="Times New Roman" panose="02020603050405020304" charset="0"/>
                        </a:rPr>
                        <a:t>250mm±100mm</a:t>
                      </a:r>
                      <a:endParaRPr lang="zh-CN" altLang="en-US"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3177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9</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dirty="0">
                          <a:latin typeface="Times New Roman" panose="02020603050405020304" charset="0"/>
                          <a:ea typeface="微软雅黑" panose="020B0503020204020204" charset="-122"/>
                          <a:cs typeface="Times New Roman" panose="02020603050405020304" charset="0"/>
                        </a:rPr>
                        <a:t>Spot Size</a:t>
                      </a:r>
                      <a:endParaRPr lang="en-US" altLang="zh-CN"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a:latin typeface="Times New Roman" panose="02020603050405020304" charset="0"/>
                          <a:ea typeface="微软雅黑" panose="020B0503020204020204" charset="-122"/>
                          <a:cs typeface="Times New Roman" panose="02020603050405020304" charset="0"/>
                        </a:rPr>
                        <a:t>50mm</a:t>
                      </a:r>
                      <a:endParaRPr lang="zh-CN" altLang="en-US" sz="1200" spc="12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3177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10</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en-US" altLang="zh-CN" sz="1200" spc="120" dirty="0">
                          <a:latin typeface="Times New Roman" panose="02020603050405020304" charset="0"/>
                          <a:ea typeface="微软雅黑" panose="020B0503020204020204" charset="-122"/>
                          <a:cs typeface="Times New Roman" panose="02020603050405020304" charset="0"/>
                        </a:rPr>
                        <a:t>Protection Rating</a:t>
                      </a:r>
                      <a:endParaRPr lang="en-US" altLang="zh-CN"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rPr>
                        <a:t>IP65</a:t>
                      </a:r>
                      <a:endParaRPr lang="zh-CN" altLang="en-US"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bl>
          </a:graphicData>
        </a:graphic>
      </p:graphicFrame>
      <p:graphicFrame>
        <p:nvGraphicFramePr>
          <p:cNvPr id="10" name="表格 9"/>
          <p:cNvGraphicFramePr/>
          <p:nvPr>
            <p:custDataLst>
              <p:tags r:id="rId2"/>
            </p:custDataLst>
          </p:nvPr>
        </p:nvGraphicFramePr>
        <p:xfrm>
          <a:off x="4129405" y="4114800"/>
          <a:ext cx="7412990" cy="2165985"/>
        </p:xfrm>
        <a:graphic>
          <a:graphicData uri="http://schemas.openxmlformats.org/drawingml/2006/table">
            <a:tbl>
              <a:tblPr firstRow="1" bandRow="1">
                <a:tableStyleId>{5C22544A-7EE6-4342-B048-85BDC9FD1C3A}</a:tableStyleId>
              </a:tblPr>
              <a:tblGrid>
                <a:gridCol w="486410"/>
                <a:gridCol w="3122930"/>
                <a:gridCol w="3803650"/>
              </a:tblGrid>
              <a:tr h="339725">
                <a:tc gridSpan="3">
                  <a:txBody>
                    <a:bodyPr/>
                    <a:lstStyle/>
                    <a:p>
                      <a:pPr algn="ctr">
                        <a:lnSpc>
                          <a:spcPct val="120000"/>
                        </a:lnSpc>
                        <a:spcBef>
                          <a:spcPts val="0"/>
                        </a:spcBef>
                        <a:spcAft>
                          <a:spcPts val="0"/>
                        </a:spcAft>
                        <a:buClrTx/>
                        <a:buSzTx/>
                        <a:buFontTx/>
                        <a:buNone/>
                      </a:pPr>
                      <a:r>
                        <a:rPr lang="en-US" altLang="zh-CN" sz="1200" spc="120" dirty="0">
                          <a:latin typeface="Times New Roman" panose="02020603050405020304" charset="0"/>
                          <a:ea typeface="微软雅黑" panose="020B0503020204020204" charset="-122"/>
                        </a:rPr>
                        <a:t>Display (Optional)</a:t>
                      </a:r>
                      <a:endParaRPr lang="en-US" altLang="zh-CN" sz="1200" spc="120" dirty="0">
                        <a:latin typeface="Times New Roman" panose="02020603050405020304" charset="0"/>
                        <a:ea typeface="微软雅黑" panose="020B0503020204020204" charset="-122"/>
                      </a:endParaRPr>
                    </a:p>
                  </a:txBody>
                  <a:tcPr marL="25400" marR="25400" marT="6350" marB="6350" anchor="ctr"/>
                </a:tc>
                <a:tc hMerge="1">
                  <a:tcPr/>
                </a:tc>
                <a:tc hMerge="1">
                  <a:tcPr/>
                </a:tc>
              </a:tr>
              <a:tr h="300990">
                <a:tc>
                  <a:txBody>
                    <a:bodyPr/>
                    <a:lstStyle/>
                    <a:p>
                      <a:pPr algn="ctr">
                        <a:lnSpc>
                          <a:spcPct val="120000"/>
                        </a:lnSpc>
                        <a:spcBef>
                          <a:spcPts val="0"/>
                        </a:spcBef>
                        <a:spcAft>
                          <a:spcPts val="0"/>
                        </a:spcAft>
                        <a:buNone/>
                      </a:pPr>
                      <a:r>
                        <a:rPr lang="en-US" altLang="zh-CN" sz="1200" spc="120">
                          <a:latin typeface="微软雅黑" panose="020B0503020204020204" charset="-122"/>
                          <a:ea typeface="微软雅黑" panose="020B0503020204020204" charset="-122"/>
                        </a:rPr>
                        <a:t>1</a:t>
                      </a:r>
                      <a:endParaRPr lang="en-US" altLang="zh-CN" sz="1200" spc="12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rPr>
                        <a:t>Touchscreen</a:t>
                      </a:r>
                      <a:endParaRPr lang="zh-CN" altLang="en-US"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rPr>
                        <a:t>10-inch capacitive touchscreen</a:t>
                      </a:r>
                      <a:endParaRPr lang="zh-CN" altLang="en-US" sz="1200" spc="120" dirty="0">
                        <a:latin typeface="Times New Roman" panose="02020603050405020304" charset="0"/>
                        <a:ea typeface="微软雅黑" panose="020B0503020204020204" charset="-122"/>
                        <a:cs typeface="Times New Roman" panose="02020603050405020304" charset="0"/>
                      </a:endParaRPr>
                    </a:p>
                    <a:p>
                      <a:pPr algn="ctr">
                        <a:lnSpc>
                          <a:spcPct val="120000"/>
                        </a:lnSpc>
                        <a:spcBef>
                          <a:spcPts val="0"/>
                        </a:spcBef>
                        <a:spcAft>
                          <a:spcPts val="0"/>
                        </a:spcAft>
                        <a:buClrTx/>
                        <a:buSzTx/>
                        <a:buFontTx/>
                        <a:buNone/>
                      </a:pPr>
                      <a:endParaRPr lang="zh-CN" altLang="en-US"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12090">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2</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3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rPr>
                        <a:t>Operating System</a:t>
                      </a:r>
                      <a:endParaRPr lang="zh-CN" altLang="en-US"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3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sym typeface="+mn-ea"/>
                        </a:rPr>
                        <a:t>Windows 10</a:t>
                      </a:r>
                      <a:endParaRPr lang="zh-CN" altLang="en-US"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8130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3</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rPr>
                        <a:t>Memory</a:t>
                      </a:r>
                      <a:endParaRPr lang="zh-CN" altLang="en-US"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sym typeface="+mn-ea"/>
                        </a:rPr>
                        <a:t>4GB RAM, expandable</a:t>
                      </a:r>
                      <a:endParaRPr lang="zh-CN" altLang="en-US"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8130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4</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rPr>
                        <a:t>Probe Cable</a:t>
                      </a:r>
                      <a:endParaRPr lang="zh-CN" altLang="en-US"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sym typeface="+mn-ea"/>
                        </a:rPr>
                        <a:t>Shielded twisted pair, customizable</a:t>
                      </a:r>
                      <a:endParaRPr lang="zh-CN" altLang="en-US" sz="1200" spc="120" dirty="0">
                        <a:latin typeface="Times New Roman" panose="02020603050405020304" charset="0"/>
                        <a:ea typeface="微软雅黑" panose="020B0503020204020204" charset="-122"/>
                        <a:cs typeface="Times New Roman" panose="02020603050405020304" charset="0"/>
                      </a:endParaRPr>
                    </a:p>
                  </a:txBody>
                  <a:tcPr marL="25400" marR="25400" marT="6350" marB="6350" anchor="ctr"/>
                </a:tc>
              </a:tr>
              <a:tr h="28130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5</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None/>
                      </a:pPr>
                      <a:r>
                        <a:rPr lang="en-US" altLang="zh-CN" sz="1200" spc="120">
                          <a:latin typeface="微软雅黑" panose="020B0503020204020204" charset="-122"/>
                          <a:ea typeface="微软雅黑" panose="020B0503020204020204" charset="-122"/>
                        </a:rPr>
                        <a:t>External Interfaces</a:t>
                      </a:r>
                      <a:endParaRPr lang="en-US" altLang="zh-CN" sz="1200" spc="12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sym typeface="+mn-ea"/>
                        </a:rPr>
                        <a:t>DC power socket, Ethernet port, 2× USB</a:t>
                      </a:r>
                      <a:endParaRPr lang="en-US" altLang="zh-CN" sz="1200" spc="120">
                        <a:latin typeface="微软雅黑" panose="020B0503020204020204" charset="-122"/>
                        <a:ea typeface="微软雅黑" panose="020B0503020204020204" charset="-122"/>
                      </a:endParaRPr>
                    </a:p>
                  </a:txBody>
                  <a:tcPr marL="25400" marR="25400" marT="6350" marB="6350" anchor="ctr"/>
                </a:tc>
              </a:tr>
              <a:tr h="281305">
                <a:tc>
                  <a:txBody>
                    <a:bodyPr/>
                    <a:lstStyle/>
                    <a:p>
                      <a:pPr algn="ctr">
                        <a:lnSpc>
                          <a:spcPct val="120000"/>
                        </a:lnSpc>
                        <a:spcBef>
                          <a:spcPts val="0"/>
                        </a:spcBef>
                        <a:spcAft>
                          <a:spcPts val="0"/>
                        </a:spcAft>
                        <a:buNone/>
                      </a:pPr>
                      <a:r>
                        <a:rPr lang="en-US" altLang="zh-CN" sz="1000" spc="60">
                          <a:latin typeface="微软雅黑" panose="020B0503020204020204" charset="-122"/>
                          <a:ea typeface="微软雅黑" panose="020B0503020204020204" charset="-122"/>
                        </a:rPr>
                        <a:t>6</a:t>
                      </a:r>
                      <a:endParaRPr lang="en-US" altLang="zh-CN" sz="1000" spc="6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None/>
                      </a:pPr>
                      <a:r>
                        <a:rPr lang="en-US" altLang="zh-CN" sz="1200" spc="120">
                          <a:latin typeface="微软雅黑" panose="020B0503020204020204" charset="-122"/>
                          <a:ea typeface="微软雅黑" panose="020B0503020204020204" charset="-122"/>
                        </a:rPr>
                        <a:t>Combination Method</a:t>
                      </a:r>
                      <a:endParaRPr lang="en-US" altLang="zh-CN" sz="1200" spc="120">
                        <a:latin typeface="微软雅黑" panose="020B0503020204020204" charset="-122"/>
                        <a:ea typeface="微软雅黑" panose="020B0503020204020204" charset="-122"/>
                      </a:endParaRPr>
                    </a:p>
                  </a:txBody>
                  <a:tcPr marL="25400" marR="25400" marT="6350" marB="6350" anchor="ctr"/>
                </a:tc>
                <a:tc>
                  <a:txBody>
                    <a:bodyPr/>
                    <a:lstStyle/>
                    <a:p>
                      <a:pPr algn="ctr">
                        <a:lnSpc>
                          <a:spcPct val="120000"/>
                        </a:lnSpc>
                        <a:spcBef>
                          <a:spcPts val="0"/>
                        </a:spcBef>
                        <a:spcAft>
                          <a:spcPts val="0"/>
                        </a:spcAft>
                        <a:buClrTx/>
                        <a:buSzTx/>
                        <a:buFontTx/>
                        <a:buNone/>
                      </a:pPr>
                      <a:r>
                        <a:rPr lang="zh-CN" altLang="en-US" sz="1200" spc="120" dirty="0">
                          <a:latin typeface="Times New Roman" panose="02020603050405020304" charset="0"/>
                          <a:ea typeface="微软雅黑" panose="020B0503020204020204" charset="-122"/>
                          <a:cs typeface="Times New Roman" panose="02020603050405020304" charset="0"/>
                          <a:sym typeface="+mn-ea"/>
                        </a:rPr>
                        <a:t>Supports multi-probe connection</a:t>
                      </a:r>
                      <a:endParaRPr lang="zh-CN" altLang="en-US" sz="1200" spc="120" dirty="0">
                        <a:latin typeface="微软雅黑" panose="020B0503020204020204" charset="-122"/>
                        <a:ea typeface="微软雅黑" panose="020B0503020204020204" charset="-122"/>
                      </a:endParaRPr>
                    </a:p>
                  </a:txBody>
                  <a:tcPr marL="25400" marR="25400" marT="6350" marB="6350" anchor="ctr"/>
                </a:tc>
              </a:tr>
            </a:tbl>
          </a:graphicData>
        </a:graphic>
      </p:graphicFrame>
      <p:pic>
        <p:nvPicPr>
          <p:cNvPr id="28" name="图片 28" descr="b27f735e4f8e0934fc7e23700d2c0952"/>
          <p:cNvPicPr>
            <a:picLocks noChangeAspect="1"/>
          </p:cNvPicPr>
          <p:nvPr/>
        </p:nvPicPr>
        <p:blipFill>
          <a:blip r:embed="rId3"/>
          <a:stretch>
            <a:fillRect/>
          </a:stretch>
        </p:blipFill>
        <p:spPr>
          <a:xfrm>
            <a:off x="203835" y="1143000"/>
            <a:ext cx="3702685" cy="2433955"/>
          </a:xfrm>
          <a:prstGeom prst="rect">
            <a:avLst/>
          </a:prstGeom>
        </p:spPr>
      </p:pic>
      <p:pic>
        <p:nvPicPr>
          <p:cNvPr id="2" name="图片 1"/>
          <p:cNvPicPr>
            <a:picLocks noChangeAspect="1"/>
          </p:cNvPicPr>
          <p:nvPr/>
        </p:nvPicPr>
        <p:blipFill>
          <a:blip r:embed="rId4"/>
          <a:stretch>
            <a:fillRect/>
          </a:stretch>
        </p:blipFill>
        <p:spPr>
          <a:xfrm>
            <a:off x="228600" y="3962400"/>
            <a:ext cx="3754120" cy="243395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5"/>
          <p:cNvPicPr>
            <a:picLocks noChangeAspect="1"/>
          </p:cNvPicPr>
          <p:nvPr>
            <p:custDataLst>
              <p:tags r:id="rId1"/>
            </p:custDataLst>
          </p:nvPr>
        </p:nvPicPr>
        <p:blipFill>
          <a:blip r:embed="rId2"/>
          <a:stretch>
            <a:fillRect/>
          </a:stretch>
        </p:blipFill>
        <p:spPr>
          <a:xfrm>
            <a:off x="6934200" y="685800"/>
            <a:ext cx="3554730" cy="3823970"/>
          </a:xfrm>
          <a:prstGeom prst="rect">
            <a:avLst/>
          </a:prstGeom>
          <a:noFill/>
          <a:ln>
            <a:noFill/>
          </a:ln>
        </p:spPr>
      </p:pic>
      <p:pic>
        <p:nvPicPr>
          <p:cNvPr id="7" name="图片 2"/>
          <p:cNvPicPr>
            <a:picLocks noChangeAspect="1"/>
          </p:cNvPicPr>
          <p:nvPr>
            <p:custDataLst>
              <p:tags r:id="rId3"/>
            </p:custDataLst>
          </p:nvPr>
        </p:nvPicPr>
        <p:blipFill>
          <a:blip r:embed="rId4"/>
          <a:stretch>
            <a:fillRect/>
          </a:stretch>
        </p:blipFill>
        <p:spPr>
          <a:xfrm>
            <a:off x="914400" y="4002405"/>
            <a:ext cx="4378960" cy="2275840"/>
          </a:xfrm>
          <a:prstGeom prst="rect">
            <a:avLst/>
          </a:prstGeom>
          <a:noFill/>
          <a:ln>
            <a:noFill/>
          </a:ln>
        </p:spPr>
      </p:pic>
      <p:sp>
        <p:nvSpPr>
          <p:cNvPr id="6" name="标题 2"/>
          <p:cNvSpPr>
            <a:spLocks noGrp="1"/>
          </p:cNvSpPr>
          <p:nvPr>
            <p:custDataLst>
              <p:tags r:id="rId5"/>
            </p:custDataLst>
          </p:nvPr>
        </p:nvSpPr>
        <p:spPr>
          <a:xfrm>
            <a:off x="749300" y="76200"/>
            <a:ext cx="5708015" cy="525780"/>
          </a:xfrm>
        </p:spPr>
        <p:txBody>
          <a:bodyPr/>
          <a:lstStyle>
            <a:lvl1pPr marL="0" indent="0" algn="l" defTabSz="457200" rtl="0" eaLnBrk="1" latinLnBrk="0" hangingPunct="1">
              <a:spcBef>
                <a:spcPct val="0"/>
              </a:spcBef>
              <a:buNone/>
              <a:defRPr sz="2400" b="1" kern="1200" baseline="0">
                <a:solidFill>
                  <a:schemeClr val="bg1"/>
                </a:solidFill>
                <a:latin typeface="微软雅黑" panose="020B0503020204020204" charset="-122"/>
                <a:ea typeface="微软雅黑" panose="020B0503020204020204" charset="-122"/>
                <a:cs typeface="微软雅黑" panose="020B0503020204020204" charset="-122"/>
              </a:defRPr>
            </a:lvl1pPr>
          </a:lstStyle>
          <a:p>
            <a:pPr lvl="0" algn="l">
              <a:buClrTx/>
              <a:buSzTx/>
              <a:buFontTx/>
            </a:pPr>
            <a:r>
              <a:rPr lang="en-US" altLang="zh-CN" dirty="0">
                <a:solidFill>
                  <a:srgbClr val="3186C3"/>
                </a:solidFill>
                <a:sym typeface="+mn-ea"/>
              </a:rPr>
              <a:t>GY1000 Tobacco Leaf Measurement</a:t>
            </a:r>
            <a:endParaRPr lang="en-US" altLang="zh-CN" dirty="0">
              <a:solidFill>
                <a:srgbClr val="3186C3"/>
              </a:solidFill>
              <a:sym typeface="+mn-ea"/>
            </a:endParaRPr>
          </a:p>
        </p:txBody>
      </p:sp>
      <p:graphicFrame>
        <p:nvGraphicFramePr>
          <p:cNvPr id="9" name="表格 8"/>
          <p:cNvGraphicFramePr/>
          <p:nvPr>
            <p:custDataLst>
              <p:tags r:id="rId6"/>
            </p:custDataLst>
          </p:nvPr>
        </p:nvGraphicFramePr>
        <p:xfrm>
          <a:off x="5347970" y="4683125"/>
          <a:ext cx="6642100" cy="1529715"/>
        </p:xfrm>
        <a:graphic>
          <a:graphicData uri="http://schemas.openxmlformats.org/drawingml/2006/table">
            <a:tbl>
              <a:tblPr/>
              <a:tblGrid>
                <a:gridCol w="1957070"/>
                <a:gridCol w="2484120"/>
                <a:gridCol w="2200910"/>
              </a:tblGrid>
              <a:tr h="882015">
                <a:tc>
                  <a:txBody>
                    <a:bodyPr/>
                    <a:p>
                      <a:pPr indent="0" algn="ctr">
                        <a:lnSpc>
                          <a:spcPct val="170000"/>
                        </a:lnSpc>
                        <a:buNone/>
                      </a:pPr>
                      <a:r>
                        <a:rPr lang="en-US" altLang="zh-CN" sz="1600">
                          <a:solidFill>
                            <a:srgbClr val="000000"/>
                          </a:solidFill>
                          <a:latin typeface="Times New Roman" panose="02020603050405020304" charset="0"/>
                          <a:ea typeface="微软雅黑" panose="020B0503020204020204" charset="-122"/>
                          <a:cs typeface="Times New Roman" panose="02020603050405020304" charset="0"/>
                          <a:sym typeface="+mn-ea"/>
                        </a:rPr>
                        <a:t>Sample Name</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sym typeface="+mn-ea"/>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algn="ctr">
                        <a:lnSpc>
                          <a:spcPct val="170000"/>
                        </a:lnSpc>
                        <a:buClrTx/>
                        <a:buSzTx/>
                        <a:buFontTx/>
                        <a:buNone/>
                      </a:pPr>
                      <a:r>
                        <a:rPr lang="en-US" altLang="zh-CN" sz="1600" b="0">
                          <a:solidFill>
                            <a:srgbClr val="000000"/>
                          </a:solidFill>
                          <a:latin typeface="Times New Roman" panose="02020603050405020304" charset="0"/>
                          <a:ea typeface="微软雅黑" panose="020B0503020204020204" charset="-122"/>
                          <a:cs typeface="Times New Roman" panose="02020603050405020304" charset="0"/>
                        </a:rPr>
                        <a:t>Oven-Drying Moisture Content</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algn="ctr">
                        <a:lnSpc>
                          <a:spcPct val="170000"/>
                        </a:lnSpc>
                        <a:buClrTx/>
                        <a:buSzTx/>
                        <a:buFontTx/>
                        <a:buNone/>
                      </a:pPr>
                      <a:r>
                        <a:rPr lang="en-US" altLang="zh-CN" sz="1600" b="0">
                          <a:solidFill>
                            <a:srgbClr val="000000"/>
                          </a:solidFill>
                          <a:latin typeface="Times New Roman" panose="02020603050405020304" charset="0"/>
                          <a:ea typeface="微软雅黑" panose="020B0503020204020204" charset="-122"/>
                          <a:cs typeface="Times New Roman" panose="02020603050405020304" charset="0"/>
                        </a:rPr>
                        <a:t>Instrument Measured Moisture Content</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47700">
                <a:tc>
                  <a:txBody>
                    <a:bodyPr/>
                    <a:p>
                      <a:pPr algn="ctr">
                        <a:lnSpc>
                          <a:spcPct val="170000"/>
                        </a:lnSpc>
                        <a:buClrTx/>
                        <a:buSzTx/>
                        <a:buFontTx/>
                        <a:buNone/>
                      </a:pPr>
                      <a:r>
                        <a:rPr lang="en-US" altLang="zh-CN" sz="1600" b="0">
                          <a:solidFill>
                            <a:srgbClr val="000000"/>
                          </a:solidFill>
                          <a:latin typeface="Times New Roman" panose="02020603050405020304" charset="0"/>
                          <a:ea typeface="微软雅黑" panose="020B0503020204020204" charset="-122"/>
                          <a:cs typeface="Times New Roman" panose="02020603050405020304" charset="0"/>
                        </a:rPr>
                        <a:t>Tobacco Leaf</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algn="ctr">
                        <a:lnSpc>
                          <a:spcPct val="170000"/>
                        </a:lnSpc>
                        <a:buClrTx/>
                        <a:buSzTx/>
                        <a:buFontTx/>
                        <a:buNone/>
                      </a:pPr>
                      <a:r>
                        <a:rPr lang="en-US" altLang="zh-CN" sz="1600" b="0">
                          <a:solidFill>
                            <a:srgbClr val="000000"/>
                          </a:solidFill>
                          <a:latin typeface="Times New Roman" panose="02020603050405020304" charset="0"/>
                          <a:ea typeface="微软雅黑" panose="020B0503020204020204" charset="-122"/>
                          <a:cs typeface="Times New Roman" panose="02020603050405020304" charset="0"/>
                        </a:rPr>
                        <a:t>9.10%</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algn="ctr">
                        <a:lnSpc>
                          <a:spcPct val="170000"/>
                        </a:lnSpc>
                        <a:buClrTx/>
                        <a:buSzTx/>
                        <a:buFontTx/>
                        <a:buNone/>
                      </a:pPr>
                      <a:r>
                        <a:rPr lang="en-US" altLang="zh-CN" sz="1600" b="0">
                          <a:solidFill>
                            <a:srgbClr val="000000"/>
                          </a:solidFill>
                          <a:latin typeface="Times New Roman" panose="02020603050405020304" charset="0"/>
                          <a:ea typeface="微软雅黑" panose="020B0503020204020204" charset="-122"/>
                          <a:cs typeface="Times New Roman" panose="02020603050405020304" charset="0"/>
                        </a:rPr>
                        <a:t>8.56%</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12" name="图片 11" descr="烟叶"/>
          <p:cNvPicPr>
            <a:picLocks noChangeAspect="1"/>
          </p:cNvPicPr>
          <p:nvPr/>
        </p:nvPicPr>
        <p:blipFill>
          <a:blip r:embed="rId7"/>
          <a:stretch>
            <a:fillRect/>
          </a:stretch>
        </p:blipFill>
        <p:spPr>
          <a:xfrm>
            <a:off x="914400" y="990600"/>
            <a:ext cx="4599305" cy="2668905"/>
          </a:xfrm>
          <a:prstGeom prst="rect">
            <a:avLst/>
          </a:prstGeom>
        </p:spPr>
      </p:pic>
      <p:sp>
        <p:nvSpPr>
          <p:cNvPr id="2" name="文本框 1"/>
          <p:cNvSpPr txBox="1"/>
          <p:nvPr/>
        </p:nvSpPr>
        <p:spPr>
          <a:xfrm>
            <a:off x="6629400" y="762000"/>
            <a:ext cx="1198245" cy="306705"/>
          </a:xfrm>
          <a:prstGeom prst="rect">
            <a:avLst/>
          </a:prstGeom>
          <a:noFill/>
        </p:spPr>
        <p:txBody>
          <a:bodyPr wrap="square" rtlCol="0">
            <a:spAutoFit/>
          </a:bodyPr>
          <a:p>
            <a:r>
              <a:rPr lang="en-US" altLang="zh-CN" sz="1400"/>
              <a:t>Tray Weight</a:t>
            </a:r>
            <a:endParaRPr lang="en-US" altLang="zh-CN" sz="1400"/>
          </a:p>
        </p:txBody>
      </p:sp>
      <p:sp>
        <p:nvSpPr>
          <p:cNvPr id="3" name="文本框 2"/>
          <p:cNvSpPr txBox="1"/>
          <p:nvPr/>
        </p:nvSpPr>
        <p:spPr>
          <a:xfrm>
            <a:off x="8915400" y="731520"/>
            <a:ext cx="4064000" cy="306705"/>
          </a:xfrm>
          <a:prstGeom prst="rect">
            <a:avLst/>
          </a:prstGeom>
          <a:noFill/>
        </p:spPr>
        <p:txBody>
          <a:bodyPr wrap="square" rtlCol="0">
            <a:spAutoFit/>
          </a:bodyPr>
          <a:p>
            <a:pPr algn="l">
              <a:buClrTx/>
              <a:buSzTx/>
              <a:buFontTx/>
            </a:pPr>
            <a:r>
              <a:rPr lang="en-US" altLang="zh-CN" sz="1400">
                <a:sym typeface="+mn-ea"/>
              </a:rPr>
              <a:t>Tobacco Leaf</a:t>
            </a:r>
            <a:endParaRPr lang="en-US" altLang="zh-CN" sz="1400">
              <a:sym typeface="+mn-ea"/>
            </a:endParaRPr>
          </a:p>
        </p:txBody>
      </p:sp>
      <p:sp>
        <p:nvSpPr>
          <p:cNvPr id="10" name="文本框 9"/>
          <p:cNvSpPr txBox="1"/>
          <p:nvPr/>
        </p:nvSpPr>
        <p:spPr>
          <a:xfrm>
            <a:off x="5715000" y="1219200"/>
            <a:ext cx="4064000" cy="306705"/>
          </a:xfrm>
          <a:prstGeom prst="rect">
            <a:avLst/>
          </a:prstGeom>
          <a:noFill/>
        </p:spPr>
        <p:txBody>
          <a:bodyPr wrap="square" rtlCol="0">
            <a:spAutoFit/>
          </a:bodyPr>
          <a:p>
            <a:r>
              <a:rPr lang="en-US" altLang="zh-CN" sz="1400"/>
              <a:t>Weight After Drying</a:t>
            </a:r>
            <a:endParaRPr lang="en-US" altLang="zh-CN" sz="1400"/>
          </a:p>
        </p:txBody>
      </p:sp>
      <p:sp>
        <p:nvSpPr>
          <p:cNvPr id="11" name="文本框 10"/>
          <p:cNvSpPr txBox="1"/>
          <p:nvPr/>
        </p:nvSpPr>
        <p:spPr>
          <a:xfrm>
            <a:off x="8458200" y="990600"/>
            <a:ext cx="4064000" cy="306705"/>
          </a:xfrm>
          <a:prstGeom prst="rect">
            <a:avLst/>
          </a:prstGeom>
          <a:noFill/>
        </p:spPr>
        <p:txBody>
          <a:bodyPr wrap="square" rtlCol="0">
            <a:spAutoFit/>
          </a:bodyPr>
          <a:p>
            <a:r>
              <a:rPr lang="en-US" altLang="zh-CN" sz="1400"/>
              <a:t>Instrument Reading</a:t>
            </a:r>
            <a:endParaRPr lang="en-US" altLang="zh-CN" sz="1400"/>
          </a:p>
        </p:txBody>
      </p:sp>
      <p:sp>
        <p:nvSpPr>
          <p:cNvPr id="5" name="文本框 4"/>
          <p:cNvSpPr txBox="1"/>
          <p:nvPr/>
        </p:nvSpPr>
        <p:spPr>
          <a:xfrm>
            <a:off x="10287000" y="1219200"/>
            <a:ext cx="4064000" cy="306705"/>
          </a:xfrm>
          <a:prstGeom prst="rect">
            <a:avLst/>
          </a:prstGeom>
          <a:noFill/>
        </p:spPr>
        <p:txBody>
          <a:bodyPr wrap="square" rtlCol="0">
            <a:spAutoFit/>
          </a:bodyPr>
          <a:p>
            <a:r>
              <a:rPr lang="en-US" altLang="zh-CN" sz="1400"/>
              <a:t>Moisture Content</a:t>
            </a:r>
            <a:endParaRPr lang="en-US" altLang="zh-CN" sz="14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5"/>
          <p:cNvPicPr>
            <a:picLocks noChangeAspect="1"/>
          </p:cNvPicPr>
          <p:nvPr>
            <p:custDataLst>
              <p:tags r:id="rId1"/>
            </p:custDataLst>
          </p:nvPr>
        </p:nvPicPr>
        <p:blipFill>
          <a:blip r:embed="rId2"/>
          <a:stretch>
            <a:fillRect/>
          </a:stretch>
        </p:blipFill>
        <p:spPr>
          <a:xfrm>
            <a:off x="6781800" y="838200"/>
            <a:ext cx="3281680" cy="3716655"/>
          </a:xfrm>
          <a:prstGeom prst="rect">
            <a:avLst/>
          </a:prstGeom>
          <a:noFill/>
          <a:ln>
            <a:noFill/>
          </a:ln>
        </p:spPr>
      </p:pic>
      <p:pic>
        <p:nvPicPr>
          <p:cNvPr id="8" name="图片 2"/>
          <p:cNvPicPr>
            <a:picLocks noChangeAspect="1"/>
          </p:cNvPicPr>
          <p:nvPr>
            <p:custDataLst>
              <p:tags r:id="rId3"/>
            </p:custDataLst>
          </p:nvPr>
        </p:nvPicPr>
        <p:blipFill>
          <a:blip r:embed="rId4"/>
          <a:stretch>
            <a:fillRect/>
          </a:stretch>
        </p:blipFill>
        <p:spPr>
          <a:xfrm>
            <a:off x="1066800" y="4038600"/>
            <a:ext cx="4499610" cy="2442845"/>
          </a:xfrm>
          <a:prstGeom prst="rect">
            <a:avLst/>
          </a:prstGeom>
          <a:noFill/>
          <a:ln>
            <a:noFill/>
          </a:ln>
        </p:spPr>
      </p:pic>
      <p:sp>
        <p:nvSpPr>
          <p:cNvPr id="6" name="标题 2"/>
          <p:cNvSpPr>
            <a:spLocks noGrp="1"/>
          </p:cNvSpPr>
          <p:nvPr>
            <p:custDataLst>
              <p:tags r:id="rId5"/>
            </p:custDataLst>
          </p:nvPr>
        </p:nvSpPr>
        <p:spPr>
          <a:xfrm>
            <a:off x="749300" y="76200"/>
            <a:ext cx="6287135" cy="525780"/>
          </a:xfrm>
        </p:spPr>
        <p:txBody>
          <a:bodyPr/>
          <a:lstStyle>
            <a:lvl1pPr marL="0" indent="0" algn="l" defTabSz="457200" rtl="0" eaLnBrk="1" latinLnBrk="0" hangingPunct="1">
              <a:spcBef>
                <a:spcPct val="0"/>
              </a:spcBef>
              <a:buNone/>
              <a:defRPr sz="2400" b="1" kern="1200" baseline="0">
                <a:solidFill>
                  <a:schemeClr val="bg1"/>
                </a:solidFill>
                <a:latin typeface="微软雅黑" panose="020B0503020204020204" charset="-122"/>
                <a:ea typeface="微软雅黑" panose="020B0503020204020204" charset="-122"/>
                <a:cs typeface="微软雅黑" panose="020B0503020204020204" charset="-122"/>
              </a:defRPr>
            </a:lvl1pPr>
          </a:lstStyle>
          <a:p>
            <a:pPr lvl="0" algn="l">
              <a:buClrTx/>
              <a:buSzTx/>
              <a:buFontTx/>
            </a:pPr>
            <a:r>
              <a:rPr lang="en-US" altLang="zh-CN" dirty="0">
                <a:solidFill>
                  <a:srgbClr val="3186C3"/>
                </a:solidFill>
                <a:sym typeface="+mn-ea"/>
              </a:rPr>
              <a:t>GY1000 Tobacco Stem Measurement</a:t>
            </a:r>
            <a:endParaRPr lang="en-US" altLang="zh-CN" dirty="0">
              <a:solidFill>
                <a:srgbClr val="3186C3"/>
              </a:solidFill>
              <a:sym typeface="+mn-ea"/>
            </a:endParaRPr>
          </a:p>
        </p:txBody>
      </p:sp>
      <p:graphicFrame>
        <p:nvGraphicFramePr>
          <p:cNvPr id="4" name="表格 3"/>
          <p:cNvGraphicFramePr/>
          <p:nvPr>
            <p:custDataLst>
              <p:tags r:id="rId6"/>
            </p:custDataLst>
          </p:nvPr>
        </p:nvGraphicFramePr>
        <p:xfrm>
          <a:off x="5760085" y="4845685"/>
          <a:ext cx="5853430" cy="1319530"/>
        </p:xfrm>
        <a:graphic>
          <a:graphicData uri="http://schemas.openxmlformats.org/drawingml/2006/table">
            <a:tbl>
              <a:tblPr/>
              <a:tblGrid>
                <a:gridCol w="1810385"/>
                <a:gridCol w="2033270"/>
                <a:gridCol w="2009775"/>
              </a:tblGrid>
              <a:tr h="848995">
                <a:tc>
                  <a:txBody>
                    <a:bodyPr/>
                    <a:p>
                      <a:pPr indent="0" algn="ctr">
                        <a:lnSpc>
                          <a:spcPct val="140000"/>
                        </a:lnSpc>
                        <a:buNone/>
                      </a:pPr>
                      <a:r>
                        <a:rPr lang="en-US" altLang="zh-CN" sz="1600" b="0">
                          <a:solidFill>
                            <a:srgbClr val="000000"/>
                          </a:solidFill>
                          <a:latin typeface="Times New Roman" panose="02020603050405020304" charset="0"/>
                          <a:ea typeface="微软雅黑" panose="020B0503020204020204" charset="-122"/>
                          <a:cs typeface="Times New Roman" panose="02020603050405020304" charset="0"/>
                        </a:rPr>
                        <a:t>Sample Name</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lnSpc>
                          <a:spcPct val="140000"/>
                        </a:lnSpc>
                        <a:buNone/>
                      </a:pPr>
                      <a:r>
                        <a:rPr lang="en-US" altLang="zh-CN" sz="1600" b="0">
                          <a:solidFill>
                            <a:srgbClr val="000000"/>
                          </a:solidFill>
                          <a:latin typeface="Times New Roman" panose="02020603050405020304" charset="0"/>
                          <a:ea typeface="微软雅黑" panose="020B0503020204020204" charset="-122"/>
                          <a:cs typeface="Times New Roman" panose="02020603050405020304" charset="0"/>
                        </a:rPr>
                        <a:t>Oven-Drying Moisture Content</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lnSpc>
                          <a:spcPct val="140000"/>
                        </a:lnSpc>
                        <a:buNone/>
                      </a:pPr>
                      <a:r>
                        <a:rPr lang="en-US" altLang="zh-CN" sz="1600" b="0">
                          <a:solidFill>
                            <a:srgbClr val="000000"/>
                          </a:solidFill>
                          <a:latin typeface="Times New Roman" panose="02020603050405020304" charset="0"/>
                          <a:ea typeface="微软雅黑" panose="020B0503020204020204" charset="-122"/>
                          <a:cs typeface="Times New Roman" panose="02020603050405020304" charset="0"/>
                        </a:rPr>
                        <a:t>Instrument Measured Moisture Content</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70535">
                <a:tc>
                  <a:txBody>
                    <a:bodyPr/>
                    <a:p>
                      <a:pPr indent="0" algn="ctr">
                        <a:lnSpc>
                          <a:spcPct val="140000"/>
                        </a:lnSpc>
                        <a:buNone/>
                      </a:pPr>
                      <a:r>
                        <a:rPr lang="en-US" altLang="zh-CN" sz="1600" b="0">
                          <a:solidFill>
                            <a:srgbClr val="000000"/>
                          </a:solidFill>
                          <a:latin typeface="Times New Roman" panose="02020603050405020304" charset="0"/>
                          <a:ea typeface="微软雅黑" panose="020B0503020204020204" charset="-122"/>
                          <a:cs typeface="Times New Roman" panose="02020603050405020304" charset="0"/>
                        </a:rPr>
                        <a:t>Tobacco Stem</a:t>
                      </a:r>
                      <a:endParaRPr lang="en-US" altLang="zh-CN"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lnSpc>
                          <a:spcPct val="140000"/>
                        </a:lnSpc>
                        <a:buNone/>
                      </a:pPr>
                      <a:r>
                        <a:rPr lang="en-US" sz="1600" b="0">
                          <a:solidFill>
                            <a:srgbClr val="000000"/>
                          </a:solidFill>
                          <a:latin typeface="Times New Roman" panose="02020603050405020304" charset="0"/>
                          <a:ea typeface="微软雅黑" panose="020B0503020204020204" charset="-122"/>
                          <a:cs typeface="Times New Roman" panose="02020603050405020304" charset="0"/>
                        </a:rPr>
                        <a:t>20.99%</a:t>
                      </a:r>
                      <a:endParaRPr lang="en-US" altLang="en-US"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lnSpc>
                          <a:spcPct val="140000"/>
                        </a:lnSpc>
                        <a:buNone/>
                      </a:pPr>
                      <a:r>
                        <a:rPr lang="en-US" sz="1600" b="0">
                          <a:solidFill>
                            <a:srgbClr val="000000"/>
                          </a:solidFill>
                          <a:latin typeface="Times New Roman" panose="02020603050405020304" charset="0"/>
                          <a:ea typeface="微软雅黑" panose="020B0503020204020204" charset="-122"/>
                          <a:cs typeface="Times New Roman" panose="02020603050405020304" charset="0"/>
                        </a:rPr>
                        <a:t>20.44%</a:t>
                      </a:r>
                      <a:endParaRPr lang="en-US" altLang="en-US" sz="1600" b="0">
                        <a:solidFill>
                          <a:srgbClr val="000000"/>
                        </a:solidFill>
                        <a:latin typeface="Times New Roman" panose="02020603050405020304" charset="0"/>
                        <a:ea typeface="微软雅黑" panose="020B0503020204020204" charset="-122"/>
                        <a:cs typeface="Times New Roman" panose="02020603050405020304" charset="0"/>
                      </a:endParaRPr>
                    </a:p>
                  </a:txBody>
                  <a:tcPr marL="68580" marR="68580" marT="0" marB="0" vert="horz" anchor="t"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5" name="图片 4" descr="烟梗"/>
          <p:cNvPicPr>
            <a:picLocks noChangeAspect="1"/>
          </p:cNvPicPr>
          <p:nvPr/>
        </p:nvPicPr>
        <p:blipFill>
          <a:blip r:embed="rId7"/>
          <a:stretch>
            <a:fillRect/>
          </a:stretch>
        </p:blipFill>
        <p:spPr>
          <a:xfrm>
            <a:off x="749300" y="914400"/>
            <a:ext cx="4646930" cy="2562860"/>
          </a:xfrm>
          <a:prstGeom prst="rect">
            <a:avLst/>
          </a:prstGeom>
        </p:spPr>
      </p:pic>
      <p:sp>
        <p:nvSpPr>
          <p:cNvPr id="7" name="文本框 6"/>
          <p:cNvSpPr txBox="1"/>
          <p:nvPr/>
        </p:nvSpPr>
        <p:spPr>
          <a:xfrm>
            <a:off x="8763000" y="838200"/>
            <a:ext cx="4064000" cy="306705"/>
          </a:xfrm>
          <a:prstGeom prst="rect">
            <a:avLst/>
          </a:prstGeom>
          <a:noFill/>
        </p:spPr>
        <p:txBody>
          <a:bodyPr wrap="square" rtlCol="0">
            <a:spAutoFit/>
          </a:bodyPr>
          <a:p>
            <a:r>
              <a:rPr lang="en-US" altLang="zh-CN" sz="1400"/>
              <a:t>Tobacco Stem</a:t>
            </a:r>
            <a:endParaRPr lang="en-US" altLang="zh-CN" sz="1400"/>
          </a:p>
        </p:txBody>
      </p:sp>
      <p:sp>
        <p:nvSpPr>
          <p:cNvPr id="9" name="文本框 8"/>
          <p:cNvSpPr txBox="1"/>
          <p:nvPr/>
        </p:nvSpPr>
        <p:spPr>
          <a:xfrm>
            <a:off x="6629400" y="899795"/>
            <a:ext cx="1198245" cy="306705"/>
          </a:xfrm>
          <a:prstGeom prst="rect">
            <a:avLst/>
          </a:prstGeom>
          <a:noFill/>
        </p:spPr>
        <p:txBody>
          <a:bodyPr wrap="square" rtlCol="0">
            <a:spAutoFit/>
          </a:bodyPr>
          <a:p>
            <a:r>
              <a:rPr lang="en-US" altLang="zh-CN" sz="1400"/>
              <a:t>Tray Weight</a:t>
            </a:r>
            <a:endParaRPr lang="en-US" altLang="zh-CN" sz="1400"/>
          </a:p>
        </p:txBody>
      </p:sp>
      <p:sp>
        <p:nvSpPr>
          <p:cNvPr id="10" name="文本框 9"/>
          <p:cNvSpPr txBox="1"/>
          <p:nvPr/>
        </p:nvSpPr>
        <p:spPr>
          <a:xfrm>
            <a:off x="5486400" y="1371600"/>
            <a:ext cx="4064000" cy="306705"/>
          </a:xfrm>
          <a:prstGeom prst="rect">
            <a:avLst/>
          </a:prstGeom>
          <a:noFill/>
        </p:spPr>
        <p:txBody>
          <a:bodyPr wrap="square" rtlCol="0">
            <a:spAutoFit/>
          </a:bodyPr>
          <a:p>
            <a:r>
              <a:rPr lang="en-US" altLang="zh-CN" sz="1400"/>
              <a:t>Weight After Drying</a:t>
            </a:r>
            <a:endParaRPr lang="en-US" altLang="zh-CN" sz="1400"/>
          </a:p>
        </p:txBody>
      </p:sp>
      <p:sp>
        <p:nvSpPr>
          <p:cNvPr id="11" name="文本框 10"/>
          <p:cNvSpPr txBox="1"/>
          <p:nvPr/>
        </p:nvSpPr>
        <p:spPr>
          <a:xfrm>
            <a:off x="8229600" y="1066800"/>
            <a:ext cx="4064000" cy="306705"/>
          </a:xfrm>
          <a:prstGeom prst="rect">
            <a:avLst/>
          </a:prstGeom>
          <a:noFill/>
        </p:spPr>
        <p:txBody>
          <a:bodyPr wrap="square" rtlCol="0">
            <a:spAutoFit/>
          </a:bodyPr>
          <a:p>
            <a:r>
              <a:rPr lang="en-US" altLang="zh-CN" sz="1400"/>
              <a:t>Instrument Reading</a:t>
            </a:r>
            <a:endParaRPr lang="en-US" altLang="zh-CN" sz="1400"/>
          </a:p>
        </p:txBody>
      </p:sp>
      <p:sp>
        <p:nvSpPr>
          <p:cNvPr id="12" name="文本框 11"/>
          <p:cNvSpPr txBox="1"/>
          <p:nvPr/>
        </p:nvSpPr>
        <p:spPr>
          <a:xfrm>
            <a:off x="9906000" y="1371600"/>
            <a:ext cx="4064000" cy="306705"/>
          </a:xfrm>
          <a:prstGeom prst="rect">
            <a:avLst/>
          </a:prstGeom>
          <a:noFill/>
        </p:spPr>
        <p:txBody>
          <a:bodyPr wrap="square" rtlCol="0">
            <a:spAutoFit/>
          </a:bodyPr>
          <a:p>
            <a:r>
              <a:rPr lang="en-US" altLang="zh-CN" sz="1400"/>
              <a:t>Moisture Content</a:t>
            </a:r>
            <a:endParaRPr lang="en-US" altLang="zh-CN" sz="14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descr="C:/Users/Hongfei/AppData/Local/Temp/picturecompress_20210419131542/output_3.jpgoutput_3"/>
          <p:cNvPicPr>
            <a:picLocks noChangeAspect="1"/>
          </p:cNvPicPr>
          <p:nvPr/>
        </p:nvPicPr>
        <p:blipFill>
          <a:blip r:embed="rId1"/>
          <a:srcRect/>
          <a:stretch>
            <a:fillRect/>
          </a:stretch>
        </p:blipFill>
        <p:spPr>
          <a:xfrm>
            <a:off x="0" y="0"/>
            <a:ext cx="3176270" cy="6880225"/>
          </a:xfrm>
          <a:prstGeom prst="rect">
            <a:avLst/>
          </a:prstGeom>
        </p:spPr>
      </p:pic>
      <p:grpSp>
        <p:nvGrpSpPr>
          <p:cNvPr id="5" name="组合 4"/>
          <p:cNvGrpSpPr/>
          <p:nvPr>
            <p:custDataLst>
              <p:tags r:id="rId2"/>
            </p:custDataLst>
          </p:nvPr>
        </p:nvGrpSpPr>
        <p:grpSpPr>
          <a:xfrm>
            <a:off x="5943600" y="1905000"/>
            <a:ext cx="4735142" cy="2795905"/>
            <a:chOff x="9094" y="765"/>
            <a:chExt cx="6337" cy="4403"/>
          </a:xfrm>
        </p:grpSpPr>
        <p:sp>
          <p:nvSpPr>
            <p:cNvPr id="6" name="文本框 5"/>
            <p:cNvSpPr txBox="1"/>
            <p:nvPr>
              <p:custDataLst>
                <p:tags r:id="rId3"/>
              </p:custDataLst>
            </p:nvPr>
          </p:nvSpPr>
          <p:spPr>
            <a:xfrm>
              <a:off x="10420" y="4364"/>
              <a:ext cx="3304" cy="628"/>
            </a:xfrm>
            <a:prstGeom prst="rect">
              <a:avLst/>
            </a:prstGeom>
            <a:noFill/>
          </p:spPr>
          <p:txBody>
            <a:bodyPr wrap="square" rtlCol="0">
              <a:spAutoFit/>
            </a:bodyPr>
            <a:lstStyle/>
            <a:p>
              <a:pPr algn="l"/>
              <a:r>
                <a:rPr lang="zh-CN" altLang="en-US" sz="2000" b="1" dirty="0">
                  <a:solidFill>
                    <a:schemeClr val="tx1">
                      <a:lumMod val="60000"/>
                      <a:lumOff val="40000"/>
                    </a:schemeClr>
                  </a:solidFill>
                  <a:latin typeface="微软雅黑" panose="020B0503020204020204" charset="-122"/>
                  <a:ea typeface="微软雅黑" panose="020B0503020204020204" charset="-122"/>
                  <a:cs typeface="微软雅黑" panose="020B0503020204020204" charset="-122"/>
                  <a:sym typeface="+mn-ea"/>
                </a:rPr>
                <a:t>Summary</a:t>
              </a:r>
              <a:endParaRPr lang="zh-CN" altLang="en-US" sz="2000" b="1" dirty="0">
                <a:solidFill>
                  <a:schemeClr val="tx1">
                    <a:lumMod val="60000"/>
                    <a:lumOff val="40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9094" y="765"/>
              <a:ext cx="6337" cy="4403"/>
              <a:chOff x="9094" y="765"/>
              <a:chExt cx="6337" cy="4403"/>
            </a:xfrm>
          </p:grpSpPr>
          <p:sp>
            <p:nvSpPr>
              <p:cNvPr id="13" name="椭圆 12"/>
              <p:cNvSpPr/>
              <p:nvPr>
                <p:custDataLst>
                  <p:tags r:id="rId4"/>
                </p:custDataLst>
              </p:nvPr>
            </p:nvSpPr>
            <p:spPr>
              <a:xfrm>
                <a:off x="9094" y="765"/>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01</a:t>
                </a:r>
                <a:endParaRPr lang="en-US" altLang="zh-CN" sz="1800" b="1" dirty="0">
                  <a:latin typeface="+mj-lt"/>
                  <a:ea typeface="微软雅黑" panose="020B0503020204020204" charset="-122"/>
                  <a:cs typeface="+mj-lt"/>
                  <a:sym typeface="+mn-lt"/>
                </a:endParaRPr>
              </a:p>
            </p:txBody>
          </p:sp>
          <p:sp>
            <p:nvSpPr>
              <p:cNvPr id="14" name="椭圆 13"/>
              <p:cNvSpPr/>
              <p:nvPr>
                <p:custDataLst>
                  <p:tags r:id="rId5"/>
                </p:custDataLst>
              </p:nvPr>
            </p:nvSpPr>
            <p:spPr>
              <a:xfrm>
                <a:off x="9094" y="2458"/>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02</a:t>
                </a:r>
                <a:endParaRPr lang="en-US" altLang="zh-CN" sz="1800" b="1" dirty="0">
                  <a:latin typeface="+mj-lt"/>
                  <a:ea typeface="微软雅黑" panose="020B0503020204020204" charset="-122"/>
                  <a:cs typeface="+mj-lt"/>
                  <a:sym typeface="+mn-lt"/>
                </a:endParaRPr>
              </a:p>
            </p:txBody>
          </p:sp>
          <p:sp>
            <p:nvSpPr>
              <p:cNvPr id="15" name="椭圆 14"/>
              <p:cNvSpPr/>
              <p:nvPr>
                <p:custDataLst>
                  <p:tags r:id="rId6"/>
                </p:custDataLst>
              </p:nvPr>
            </p:nvSpPr>
            <p:spPr>
              <a:xfrm>
                <a:off x="9094" y="4151"/>
                <a:ext cx="1017" cy="1017"/>
              </a:xfrm>
              <a:prstGeom prst="ellipse">
                <a:avLst/>
              </a:prstGeom>
              <a:solidFill>
                <a:srgbClr val="3186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b="1" dirty="0">
                    <a:latin typeface="+mj-lt"/>
                    <a:ea typeface="微软雅黑" panose="020B0503020204020204" charset="-122"/>
                    <a:cs typeface="+mj-lt"/>
                    <a:sym typeface="+mn-lt"/>
                  </a:rPr>
                  <a:t>03</a:t>
                </a:r>
                <a:endParaRPr lang="en-US" altLang="zh-CN" sz="1800" b="1" dirty="0">
                  <a:latin typeface="+mj-lt"/>
                  <a:ea typeface="微软雅黑" panose="020B0503020204020204" charset="-122"/>
                  <a:cs typeface="+mj-lt"/>
                  <a:sym typeface="+mn-lt"/>
                </a:endParaRPr>
              </a:p>
            </p:txBody>
          </p:sp>
          <p:sp>
            <p:nvSpPr>
              <p:cNvPr id="16" name="文本框 15"/>
              <p:cNvSpPr txBox="1"/>
              <p:nvPr>
                <p:custDataLst>
                  <p:tags r:id="rId7"/>
                </p:custDataLst>
              </p:nvPr>
            </p:nvSpPr>
            <p:spPr>
              <a:xfrm>
                <a:off x="10318" y="959"/>
                <a:ext cx="3035" cy="628"/>
              </a:xfrm>
              <a:prstGeom prst="rect">
                <a:avLst/>
              </a:prstGeom>
              <a:noFill/>
            </p:spPr>
            <p:txBody>
              <a:bodyPr wrap="square" rtlCol="0">
                <a:spAutoFit/>
              </a:bodyPr>
              <a:lstStyle/>
              <a:p>
                <a:pPr algn="l"/>
                <a:r>
                  <a:rPr lang="en-US" altLang="zh-CN" sz="2000" b="1" dirty="0">
                    <a:solidFill>
                      <a:srgbClr val="3186C3"/>
                    </a:solidFill>
                    <a:latin typeface="微软雅黑" panose="020B0503020204020204" charset="-122"/>
                    <a:ea typeface="微软雅黑" panose="020B0503020204020204" charset="-122"/>
                    <a:cs typeface="微软雅黑" panose="020B0503020204020204" charset="-122"/>
                    <a:sym typeface="+mn-ea"/>
                  </a:rPr>
                  <a:t>Introduction</a:t>
                </a:r>
                <a:endParaRPr lang="zh-CN" altLang="en-US" sz="2000" b="1" dirty="0">
                  <a:solidFill>
                    <a:srgbClr val="3186C3"/>
                  </a:solidFill>
                  <a:latin typeface="微软雅黑" panose="020B0503020204020204" charset="-122"/>
                  <a:ea typeface="微软雅黑" panose="020B0503020204020204" charset="-122"/>
                  <a:cs typeface="微软雅黑" panose="020B0503020204020204" charset="-122"/>
                  <a:sym typeface="+mn-ea"/>
                </a:endParaRPr>
              </a:p>
            </p:txBody>
          </p:sp>
          <p:sp>
            <p:nvSpPr>
              <p:cNvPr id="17" name="文本框 16"/>
              <p:cNvSpPr txBox="1"/>
              <p:nvPr>
                <p:custDataLst>
                  <p:tags r:id="rId8"/>
                </p:custDataLst>
              </p:nvPr>
            </p:nvSpPr>
            <p:spPr>
              <a:xfrm>
                <a:off x="10216" y="2445"/>
                <a:ext cx="5215" cy="1113"/>
              </a:xfrm>
              <a:prstGeom prst="rect">
                <a:avLst/>
              </a:prstGeom>
              <a:noFill/>
            </p:spPr>
            <p:txBody>
              <a:bodyPr wrap="square" rtlCol="0">
                <a:spAutoFit/>
              </a:bodyPr>
              <a:lstStyle/>
              <a:p>
                <a:pPr algn="l"/>
                <a:r>
                  <a:rPr lang="en-US" altLang="zh-CN" sz="2000" b="1" dirty="0">
                    <a:solidFill>
                      <a:srgbClr val="3186C3"/>
                    </a:solidFill>
                    <a:latin typeface="微软雅黑" panose="020B0503020204020204" charset="-122"/>
                    <a:ea typeface="微软雅黑" panose="020B0503020204020204" charset="-122"/>
                    <a:cs typeface="微软雅黑" panose="020B0503020204020204" charset="-122"/>
                    <a:sym typeface="+mn-ea"/>
                  </a:rPr>
                  <a:t>GY1000 Introduction &amp; Application in Tobacco</a:t>
                </a:r>
                <a:endParaRPr lang="zh-CN" altLang="en-US" sz="2000" b="1" dirty="0">
                  <a:solidFill>
                    <a:schemeClr val="bg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grpSp>
      <p:grpSp>
        <p:nvGrpSpPr>
          <p:cNvPr id="18" name="组合 17"/>
          <p:cNvGrpSpPr/>
          <p:nvPr/>
        </p:nvGrpSpPr>
        <p:grpSpPr>
          <a:xfrm>
            <a:off x="1752600" y="2269490"/>
            <a:ext cx="2771140" cy="2341245"/>
            <a:chOff x="366" y="3150"/>
            <a:chExt cx="4364" cy="3687"/>
          </a:xfrm>
        </p:grpSpPr>
        <p:sp>
          <p:nvSpPr>
            <p:cNvPr id="19" name="Freeform 6"/>
            <p:cNvSpPr/>
            <p:nvPr/>
          </p:nvSpPr>
          <p:spPr bwMode="auto">
            <a:xfrm>
              <a:off x="690" y="3150"/>
              <a:ext cx="3647" cy="3687"/>
            </a:xfrm>
            <a:custGeom>
              <a:avLst/>
              <a:gdLst>
                <a:gd name="T0" fmla="*/ 1203 w 1622"/>
                <a:gd name="T1" fmla="*/ 57 h 1622"/>
                <a:gd name="T2" fmla="*/ 1067 w 1622"/>
                <a:gd name="T3" fmla="*/ 0 h 1622"/>
                <a:gd name="T4" fmla="*/ 555 w 1622"/>
                <a:gd name="T5" fmla="*/ 0 h 1622"/>
                <a:gd name="T6" fmla="*/ 419 w 1622"/>
                <a:gd name="T7" fmla="*/ 57 h 1622"/>
                <a:gd name="T8" fmla="*/ 57 w 1622"/>
                <a:gd name="T9" fmla="*/ 419 h 1622"/>
                <a:gd name="T10" fmla="*/ 0 w 1622"/>
                <a:gd name="T11" fmla="*/ 555 h 1622"/>
                <a:gd name="T12" fmla="*/ 0 w 1622"/>
                <a:gd name="T13" fmla="*/ 1067 h 1622"/>
                <a:gd name="T14" fmla="*/ 57 w 1622"/>
                <a:gd name="T15" fmla="*/ 1204 h 1622"/>
                <a:gd name="T16" fmla="*/ 419 w 1622"/>
                <a:gd name="T17" fmla="*/ 1565 h 1622"/>
                <a:gd name="T18" fmla="*/ 555 w 1622"/>
                <a:gd name="T19" fmla="*/ 1622 h 1622"/>
                <a:gd name="T20" fmla="*/ 1067 w 1622"/>
                <a:gd name="T21" fmla="*/ 1622 h 1622"/>
                <a:gd name="T22" fmla="*/ 1203 w 1622"/>
                <a:gd name="T23" fmla="*/ 1565 h 1622"/>
                <a:gd name="T24" fmla="*/ 1565 w 1622"/>
                <a:gd name="T25" fmla="*/ 1204 h 1622"/>
                <a:gd name="T26" fmla="*/ 1622 w 1622"/>
                <a:gd name="T27" fmla="*/ 1067 h 1622"/>
                <a:gd name="T28" fmla="*/ 1622 w 1622"/>
                <a:gd name="T29" fmla="*/ 555 h 1622"/>
                <a:gd name="T30" fmla="*/ 1565 w 1622"/>
                <a:gd name="T31" fmla="*/ 419 h 1622"/>
                <a:gd name="T32" fmla="*/ 1203 w 1622"/>
                <a:gd name="T33" fmla="*/ 57 h 16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2" h="1622">
                  <a:moveTo>
                    <a:pt x="1203" y="57"/>
                  </a:moveTo>
                  <a:cubicBezTo>
                    <a:pt x="1172" y="26"/>
                    <a:pt x="1111" y="0"/>
                    <a:pt x="1067" y="0"/>
                  </a:cubicBezTo>
                  <a:cubicBezTo>
                    <a:pt x="555" y="0"/>
                    <a:pt x="555" y="0"/>
                    <a:pt x="555" y="0"/>
                  </a:cubicBezTo>
                  <a:cubicBezTo>
                    <a:pt x="511" y="0"/>
                    <a:pt x="450" y="26"/>
                    <a:pt x="419" y="57"/>
                  </a:cubicBezTo>
                  <a:cubicBezTo>
                    <a:pt x="57" y="419"/>
                    <a:pt x="57" y="419"/>
                    <a:pt x="57" y="419"/>
                  </a:cubicBezTo>
                  <a:cubicBezTo>
                    <a:pt x="26" y="450"/>
                    <a:pt x="0" y="511"/>
                    <a:pt x="0" y="555"/>
                  </a:cubicBezTo>
                  <a:cubicBezTo>
                    <a:pt x="0" y="1067"/>
                    <a:pt x="0" y="1067"/>
                    <a:pt x="0" y="1067"/>
                  </a:cubicBezTo>
                  <a:cubicBezTo>
                    <a:pt x="0" y="1111"/>
                    <a:pt x="26" y="1173"/>
                    <a:pt x="57" y="1204"/>
                  </a:cubicBezTo>
                  <a:cubicBezTo>
                    <a:pt x="419" y="1565"/>
                    <a:pt x="419" y="1565"/>
                    <a:pt x="419" y="1565"/>
                  </a:cubicBezTo>
                  <a:cubicBezTo>
                    <a:pt x="450" y="1597"/>
                    <a:pt x="511" y="1622"/>
                    <a:pt x="555" y="1622"/>
                  </a:cubicBezTo>
                  <a:cubicBezTo>
                    <a:pt x="1067" y="1622"/>
                    <a:pt x="1067" y="1622"/>
                    <a:pt x="1067" y="1622"/>
                  </a:cubicBezTo>
                  <a:cubicBezTo>
                    <a:pt x="1111" y="1622"/>
                    <a:pt x="1172" y="1597"/>
                    <a:pt x="1203" y="1565"/>
                  </a:cubicBezTo>
                  <a:cubicBezTo>
                    <a:pt x="1565" y="1204"/>
                    <a:pt x="1565" y="1204"/>
                    <a:pt x="1565" y="1204"/>
                  </a:cubicBezTo>
                  <a:cubicBezTo>
                    <a:pt x="1596" y="1173"/>
                    <a:pt x="1622" y="1111"/>
                    <a:pt x="1622" y="1067"/>
                  </a:cubicBezTo>
                  <a:cubicBezTo>
                    <a:pt x="1622" y="555"/>
                    <a:pt x="1622" y="555"/>
                    <a:pt x="1622" y="555"/>
                  </a:cubicBezTo>
                  <a:cubicBezTo>
                    <a:pt x="1622" y="511"/>
                    <a:pt x="1596" y="450"/>
                    <a:pt x="1565" y="419"/>
                  </a:cubicBezTo>
                  <a:lnTo>
                    <a:pt x="1203" y="57"/>
                  </a:lnTo>
                  <a:close/>
                </a:path>
              </a:pathLst>
            </a:custGeom>
            <a:solidFill>
              <a:srgbClr val="3186C3"/>
            </a:solidFill>
            <a:ln w="12700" cap="flat">
              <a:noFill/>
              <a:prstDash val="solid"/>
              <a:miter lim="800000"/>
            </a:ln>
          </p:spPr>
          <p:txBody>
            <a:bodyPr vert="horz" wrap="square" lIns="91440" tIns="45720" rIns="91440" bIns="45720" numCol="1" anchor="t" anchorCtr="0" compatLnSpc="1"/>
            <a:lstStyle/>
            <a:p>
              <a:endParaRPr lang="zh-CN" altLang="en-US">
                <a:cs typeface="+mn-ea"/>
                <a:sym typeface="+mn-lt"/>
              </a:endParaRPr>
            </a:p>
          </p:txBody>
        </p:sp>
        <p:sp>
          <p:nvSpPr>
            <p:cNvPr id="20" name="矩形 1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p:cNvSpPr/>
            <p:nvPr/>
          </p:nvSpPr>
          <p:spPr>
            <a:xfrm>
              <a:off x="366" y="4736"/>
              <a:ext cx="4364" cy="725"/>
            </a:xfrm>
            <a:prstGeom prst="rect">
              <a:avLst/>
            </a:prstGeom>
          </p:spPr>
          <p:txBody>
            <a:bodyPr wrap="square">
              <a:spAutoFit/>
            </a:bodyPr>
            <a:lstStyle/>
            <a:p>
              <a:pPr algn="ctr"/>
              <a:r>
                <a:rPr lang="en-US" altLang="zh-CN" sz="2400" b="1" dirty="0">
                  <a:solidFill>
                    <a:schemeClr val="bg1"/>
                  </a:solidFill>
                  <a:cs typeface="+mn-ea"/>
                  <a:sym typeface="+mn-lt"/>
                </a:rPr>
                <a:t>CONTENTS</a:t>
              </a:r>
              <a:endParaRPr lang="en-US" altLang="zh-CN" sz="2400" b="1" dirty="0">
                <a:solidFill>
                  <a:schemeClr val="bg1"/>
                </a:solidFill>
                <a:cs typeface="+mn-ea"/>
                <a:sym typeface="+mn-lt"/>
              </a:endParaRPr>
            </a:p>
          </p:txBody>
        </p:sp>
        <p:grpSp>
          <p:nvGrpSpPr>
            <p:cNvPr id="21" name="组合 20"/>
            <p:cNvGrpSpPr/>
            <p:nvPr/>
          </p:nvGrpSpPr>
          <p:grpSpPr>
            <a:xfrm>
              <a:off x="1825" y="5007"/>
              <a:ext cx="0" cy="0"/>
              <a:chOff x="5625548" y="3867892"/>
              <a:chExt cx="874644" cy="0"/>
            </a:xfrm>
          </p:grpSpPr>
          <p:cxnSp>
            <p:nvCxnSpPr>
              <p:cNvPr id="22" name="直接连接符 21"/>
              <p:cNvCxnSpPr/>
              <p:nvPr/>
            </p:nvCxnSpPr>
            <p:spPr>
              <a:xfrm>
                <a:off x="5625548"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843428"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6280749" y="3867892"/>
                <a:ext cx="21944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5" name="Oval 65_1"/>
            <p:cNvSpPr/>
            <p:nvPr/>
          </p:nvSpPr>
          <p:spPr>
            <a:xfrm>
              <a:off x="886" y="3377"/>
              <a:ext cx="3256" cy="3256"/>
            </a:xfrm>
            <a:prstGeom prst="ellipse">
              <a:avLst/>
            </a:prstGeom>
            <a:noFill/>
            <a:ln w="444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标题 2"/>
          <p:cNvSpPr>
            <a:spLocks noGrp="1"/>
          </p:cNvSpPr>
          <p:nvPr>
            <p:custDataLst>
              <p:tags r:id="rId1"/>
            </p:custDataLst>
          </p:nvPr>
        </p:nvSpPr>
        <p:spPr>
          <a:xfrm>
            <a:off x="749300" y="76200"/>
            <a:ext cx="4872990" cy="525780"/>
          </a:xfrm>
        </p:spPr>
        <p:txBody>
          <a:bodyPr>
            <a:normAutofit/>
          </a:bodyPr>
          <a:lstStyle>
            <a:lvl1pPr marL="0" indent="0" algn="l" defTabSz="457200" rtl="0" eaLnBrk="1" latinLnBrk="0" hangingPunct="1">
              <a:spcBef>
                <a:spcPct val="0"/>
              </a:spcBef>
              <a:buNone/>
              <a:defRPr sz="2400" b="1" kern="1200" baseline="0">
                <a:solidFill>
                  <a:schemeClr val="bg1"/>
                </a:solidFill>
                <a:latin typeface="微软雅黑" panose="020B0503020204020204" charset="-122"/>
                <a:ea typeface="微软雅黑" panose="020B0503020204020204" charset="-122"/>
                <a:cs typeface="微软雅黑" panose="020B0503020204020204" charset="-122"/>
              </a:defRPr>
            </a:lvl1pPr>
          </a:lstStyle>
          <a:p>
            <a:pPr lvl="0" algn="l">
              <a:buClrTx/>
              <a:buSzTx/>
              <a:buFontTx/>
            </a:pPr>
            <a:r>
              <a:rPr lang="zh-CN" dirty="0">
                <a:solidFill>
                  <a:srgbClr val="3186C3"/>
                </a:solidFill>
                <a:sym typeface="+mn-ea"/>
              </a:rPr>
              <a:t>Summary</a:t>
            </a:r>
            <a:endParaRPr lang="zh-CN" dirty="0">
              <a:solidFill>
                <a:srgbClr val="3186C3"/>
              </a:solidFill>
              <a:sym typeface="+mn-ea"/>
            </a:endParaRPr>
          </a:p>
        </p:txBody>
      </p:sp>
      <p:pic>
        <p:nvPicPr>
          <p:cNvPr id="3" name="图片 1"/>
          <p:cNvPicPr>
            <a:picLocks noChangeAspect="1"/>
          </p:cNvPicPr>
          <p:nvPr/>
        </p:nvPicPr>
        <p:blipFill>
          <a:blip r:embed="rId2"/>
          <a:stretch>
            <a:fillRect/>
          </a:stretch>
        </p:blipFill>
        <p:spPr>
          <a:xfrm>
            <a:off x="838200" y="1034415"/>
            <a:ext cx="3783330" cy="2418715"/>
          </a:xfrm>
          <a:prstGeom prst="rect">
            <a:avLst/>
          </a:prstGeom>
          <a:noFill/>
          <a:ln>
            <a:noFill/>
          </a:ln>
        </p:spPr>
      </p:pic>
      <p:pic>
        <p:nvPicPr>
          <p:cNvPr id="7" name="图片 6"/>
          <p:cNvPicPr>
            <a:picLocks noChangeAspect="1"/>
          </p:cNvPicPr>
          <p:nvPr/>
        </p:nvPicPr>
        <p:blipFill>
          <a:blip r:embed="rId3"/>
          <a:stretch>
            <a:fillRect/>
          </a:stretch>
        </p:blipFill>
        <p:spPr>
          <a:xfrm>
            <a:off x="838200" y="3885565"/>
            <a:ext cx="3788410" cy="2412365"/>
          </a:xfrm>
          <a:prstGeom prst="rect">
            <a:avLst/>
          </a:prstGeom>
        </p:spPr>
      </p:pic>
      <p:sp>
        <p:nvSpPr>
          <p:cNvPr id="9" name="文本框 8"/>
          <p:cNvSpPr txBox="1"/>
          <p:nvPr/>
        </p:nvSpPr>
        <p:spPr>
          <a:xfrm>
            <a:off x="4910455" y="838200"/>
            <a:ext cx="6932295" cy="5631180"/>
          </a:xfrm>
          <a:prstGeom prst="rect">
            <a:avLst/>
          </a:prstGeom>
        </p:spPr>
        <p:txBody>
          <a:bodyPr wrap="square">
            <a:spAutoFit/>
          </a:bodyPr>
          <a:p>
            <a:pPr marL="0" indent="0" algn="just" eaLnBrk="1" latinLnBrk="0" hangingPunct="1">
              <a:lnSpc>
                <a:spcPct val="150000"/>
              </a:lnSpc>
              <a:spcBef>
                <a:spcPts val="800"/>
              </a:spcBef>
              <a:spcAft>
                <a:spcPts val="400"/>
              </a:spcAft>
              <a:buNone/>
            </a:pPr>
            <a:r>
              <a:rPr lang="en-US" altLang="zh-CN" sz="2000" b="1" i="0">
                <a:solidFill>
                  <a:srgbClr val="05073B"/>
                </a:solidFill>
                <a:latin typeface="Times New Roman" panose="02020603050405020304" charset="0"/>
                <a:ea typeface="微软雅黑" panose="020B0503020204020204" charset="-122"/>
                <a:cs typeface="Times New Roman" panose="02020603050405020304" charset="0"/>
              </a:rPr>
              <a:t>Rapid analysis</a:t>
            </a:r>
            <a:r>
              <a:rPr lang="zh-CN" altLang="en-US" sz="2000" b="1" i="0">
                <a:solidFill>
                  <a:srgbClr val="05073B"/>
                </a:solidFill>
                <a:latin typeface="Times New Roman" panose="02020603050405020304" charset="0"/>
                <a:ea typeface="微软雅黑" panose="020B0503020204020204" charset="-122"/>
                <a:cs typeface="Times New Roman" panose="02020603050405020304" charset="0"/>
              </a:rPr>
              <a:t>：</a:t>
            </a:r>
            <a:r>
              <a:rPr lang="en-US" altLang="zh-CN" sz="2000" b="0" i="0">
                <a:solidFill>
                  <a:srgbClr val="05073B"/>
                </a:solidFill>
                <a:latin typeface="Times New Roman" panose="02020603050405020304" charset="0"/>
                <a:ea typeface="微软雅黑" panose="020B0503020204020204" charset="-122"/>
                <a:cs typeface="Times New Roman" panose="02020603050405020304" charset="0"/>
              </a:rPr>
              <a:t>Near-infrared spectroscopy can complete moisture measurement of large quantities of tobacco samples in a short time</a:t>
            </a:r>
            <a:r>
              <a:rPr lang="zh-CN" altLang="en-US" sz="2000" b="0" i="0">
                <a:solidFill>
                  <a:srgbClr val="05073B"/>
                </a:solidFill>
                <a:latin typeface="Times New Roman" panose="02020603050405020304" charset="0"/>
                <a:ea typeface="微软雅黑" panose="020B0503020204020204" charset="-122"/>
                <a:cs typeface="Times New Roman" panose="02020603050405020304" charset="0"/>
              </a:rPr>
              <a:t>，</a:t>
            </a:r>
            <a:r>
              <a:rPr lang="en-US" altLang="zh-CN" sz="2000" b="0" i="0">
                <a:solidFill>
                  <a:srgbClr val="05073B"/>
                </a:solidFill>
                <a:latin typeface="Times New Roman" panose="02020603050405020304" charset="0"/>
                <a:ea typeface="微软雅黑" panose="020B0503020204020204" charset="-122"/>
                <a:cs typeface="Times New Roman" panose="02020603050405020304" charset="0"/>
              </a:rPr>
              <a:t>significantly improving detection efficiency.</a:t>
            </a:r>
            <a:endParaRPr lang="en-US" altLang="zh-CN" sz="2000" b="0" i="0">
              <a:solidFill>
                <a:srgbClr val="05073B"/>
              </a:solidFill>
              <a:latin typeface="Times New Roman" panose="02020603050405020304" charset="0"/>
              <a:ea typeface="微软雅黑" panose="020B0503020204020204" charset="-122"/>
              <a:cs typeface="Times New Roman" panose="02020603050405020304" charset="0"/>
            </a:endParaRPr>
          </a:p>
          <a:p>
            <a:pPr marL="0" indent="0" algn="just" eaLnBrk="1" latinLnBrk="0" hangingPunct="1">
              <a:lnSpc>
                <a:spcPct val="150000"/>
              </a:lnSpc>
              <a:spcBef>
                <a:spcPts val="800"/>
              </a:spcBef>
              <a:spcAft>
                <a:spcPts val="400"/>
              </a:spcAft>
              <a:buNone/>
            </a:pPr>
            <a:r>
              <a:rPr lang="en-US" altLang="zh-CN" sz="2000" b="1" i="0">
                <a:solidFill>
                  <a:srgbClr val="05073B"/>
                </a:solidFill>
                <a:latin typeface="Times New Roman" panose="02020603050405020304" charset="0"/>
                <a:ea typeface="微软雅黑" panose="020B0503020204020204" charset="-122"/>
                <a:cs typeface="Times New Roman" panose="02020603050405020304" charset="0"/>
              </a:rPr>
              <a:t>Pollution-free：</a:t>
            </a:r>
            <a:r>
              <a:rPr lang="en-US" altLang="zh-CN" sz="2000" b="0" i="0">
                <a:solidFill>
                  <a:srgbClr val="05073B"/>
                </a:solidFill>
                <a:latin typeface="Times New Roman" panose="02020603050405020304" charset="0"/>
                <a:ea typeface="微软雅黑" panose="020B0503020204020204" charset="-122"/>
                <a:cs typeface="Times New Roman" panose="02020603050405020304" charset="0"/>
              </a:rPr>
              <a:t>This technology requires no chemical reagents</a:t>
            </a:r>
            <a:r>
              <a:rPr lang="zh-CN" altLang="en-US" sz="2000" b="0" i="0">
                <a:solidFill>
                  <a:srgbClr val="05073B"/>
                </a:solidFill>
                <a:latin typeface="Times New Roman" panose="02020603050405020304" charset="0"/>
                <a:ea typeface="微软雅黑" panose="020B0503020204020204" charset="-122"/>
                <a:cs typeface="Times New Roman" panose="02020603050405020304" charset="0"/>
              </a:rPr>
              <a:t>，</a:t>
            </a:r>
            <a:r>
              <a:rPr lang="en-US" altLang="zh-CN" sz="2000" b="0" i="0">
                <a:solidFill>
                  <a:srgbClr val="05073B"/>
                </a:solidFill>
                <a:latin typeface="Times New Roman" panose="02020603050405020304" charset="0"/>
                <a:ea typeface="微软雅黑" panose="020B0503020204020204" charset="-122"/>
                <a:cs typeface="Times New Roman" panose="02020603050405020304" charset="0"/>
              </a:rPr>
              <a:t>completely avoiding environmental contamination.</a:t>
            </a:r>
            <a:endParaRPr lang="en-US" altLang="zh-CN" sz="2000" b="0" i="0">
              <a:solidFill>
                <a:srgbClr val="05073B"/>
              </a:solidFill>
              <a:latin typeface="Times New Roman" panose="02020603050405020304" charset="0"/>
              <a:ea typeface="微软雅黑" panose="020B0503020204020204" charset="-122"/>
              <a:cs typeface="Times New Roman" panose="02020603050405020304" charset="0"/>
            </a:endParaRPr>
          </a:p>
          <a:p>
            <a:pPr marL="0" indent="0" algn="just" eaLnBrk="1" latinLnBrk="0" hangingPunct="1">
              <a:lnSpc>
                <a:spcPct val="150000"/>
              </a:lnSpc>
              <a:spcBef>
                <a:spcPts val="800"/>
              </a:spcBef>
              <a:spcAft>
                <a:spcPts val="400"/>
              </a:spcAft>
              <a:buNone/>
            </a:pPr>
            <a:r>
              <a:rPr lang="en-US" altLang="zh-CN" sz="2000" b="1" i="0">
                <a:solidFill>
                  <a:srgbClr val="05073B"/>
                </a:solidFill>
                <a:latin typeface="Times New Roman" panose="02020603050405020304" charset="0"/>
                <a:ea typeface="微软雅黑" panose="020B0503020204020204" charset="-122"/>
                <a:cs typeface="Times New Roman" panose="02020603050405020304" charset="0"/>
              </a:rPr>
              <a:t>Non-destructive：</a:t>
            </a:r>
            <a:r>
              <a:rPr lang="en-US" altLang="zh-CN" sz="2000" b="0" i="0">
                <a:solidFill>
                  <a:srgbClr val="05073B"/>
                </a:solidFill>
                <a:latin typeface="Times New Roman" panose="02020603050405020304" charset="0"/>
                <a:ea typeface="微软雅黑" panose="020B0503020204020204" charset="-122"/>
                <a:cs typeface="Times New Roman" panose="02020603050405020304" charset="0"/>
              </a:rPr>
              <a:t>No sample preparation needed</a:t>
            </a:r>
            <a:r>
              <a:rPr lang="zh-CN" altLang="en-US" sz="2000" b="0" i="0">
                <a:solidFill>
                  <a:srgbClr val="05073B"/>
                </a:solidFill>
                <a:latin typeface="Times New Roman" panose="02020603050405020304" charset="0"/>
                <a:ea typeface="微软雅黑" panose="020B0503020204020204" charset="-122"/>
                <a:cs typeface="Times New Roman" panose="02020603050405020304" charset="0"/>
              </a:rPr>
              <a:t>，</a:t>
            </a:r>
            <a:r>
              <a:rPr lang="en-US" altLang="zh-CN" sz="2000" b="0" i="0">
                <a:solidFill>
                  <a:srgbClr val="05073B"/>
                </a:solidFill>
                <a:latin typeface="Times New Roman" panose="02020603050405020304" charset="0"/>
                <a:ea typeface="微软雅黑" panose="020B0503020204020204" charset="-122"/>
                <a:cs typeface="Times New Roman" panose="02020603050405020304" charset="0"/>
              </a:rPr>
              <a:t>enabling non-destructive analysis while preserving the original quality of tobacco leaves.</a:t>
            </a:r>
            <a:endParaRPr lang="en-US" altLang="zh-CN" sz="2000" b="0" i="0">
              <a:solidFill>
                <a:srgbClr val="05073B"/>
              </a:solidFill>
              <a:latin typeface="Times New Roman" panose="02020603050405020304" charset="0"/>
              <a:ea typeface="微软雅黑" panose="020B0503020204020204" charset="-122"/>
              <a:cs typeface="Times New Roman" panose="02020603050405020304" charset="0"/>
            </a:endParaRPr>
          </a:p>
          <a:p>
            <a:pPr marL="0" indent="0" algn="just" eaLnBrk="1" latinLnBrk="0" hangingPunct="1">
              <a:lnSpc>
                <a:spcPct val="150000"/>
              </a:lnSpc>
              <a:spcBef>
                <a:spcPts val="800"/>
              </a:spcBef>
              <a:spcAft>
                <a:spcPts val="400"/>
              </a:spcAft>
              <a:buNone/>
            </a:pPr>
            <a:r>
              <a:rPr lang="en-US" altLang="zh-CN" sz="2000" b="1" i="0">
                <a:solidFill>
                  <a:srgbClr val="05073B"/>
                </a:solidFill>
                <a:latin typeface="Times New Roman" panose="02020603050405020304" charset="0"/>
                <a:ea typeface="微软雅黑" panose="020B0503020204020204" charset="-122"/>
                <a:cs typeface="Times New Roman" panose="02020603050405020304" charset="0"/>
              </a:rPr>
              <a:t>Online monitoring：</a:t>
            </a:r>
            <a:r>
              <a:rPr lang="en-US" altLang="zh-CN" sz="2000" b="0" i="0">
                <a:solidFill>
                  <a:srgbClr val="05073B"/>
                </a:solidFill>
                <a:latin typeface="Times New Roman" panose="02020603050405020304" charset="0"/>
                <a:ea typeface="微软雅黑" panose="020B0503020204020204" charset="-122"/>
                <a:cs typeface="Times New Roman" panose="02020603050405020304" charset="0"/>
              </a:rPr>
              <a:t>Enables real-time online monitoring</a:t>
            </a:r>
            <a:r>
              <a:rPr lang="zh-CN" altLang="en-US" sz="2000" b="0" i="0">
                <a:solidFill>
                  <a:srgbClr val="05073B"/>
                </a:solidFill>
                <a:latin typeface="Times New Roman" panose="02020603050405020304" charset="0"/>
                <a:ea typeface="微软雅黑" panose="020B0503020204020204" charset="-122"/>
                <a:cs typeface="Times New Roman" panose="02020603050405020304" charset="0"/>
              </a:rPr>
              <a:t>，</a:t>
            </a:r>
            <a:r>
              <a:rPr lang="en-US" altLang="zh-CN" sz="2000" b="0" i="0">
                <a:solidFill>
                  <a:srgbClr val="05073B"/>
                </a:solidFill>
                <a:latin typeface="Times New Roman" panose="02020603050405020304" charset="0"/>
                <a:ea typeface="微软雅黑" panose="020B0503020204020204" charset="-122"/>
                <a:cs typeface="Times New Roman" panose="02020603050405020304" charset="0"/>
              </a:rPr>
              <a:t>facilitating immediate tracking of moisture changes in tobacco leaves.</a:t>
            </a:r>
            <a:endParaRPr lang="en-US" altLang="zh-CN" sz="2000" b="0" i="0">
              <a:solidFill>
                <a:srgbClr val="05073B"/>
              </a:solidFill>
              <a:latin typeface="Times New Roman" panose="02020603050405020304" charset="0"/>
              <a:ea typeface="微软雅黑" panose="020B0503020204020204" charset="-122"/>
              <a:cs typeface="Times New Roman" panose="02020603050405020304" charset="0"/>
            </a:endParaRPr>
          </a:p>
        </p:txBody>
      </p:sp>
    </p:spTree>
  </p:cSld>
  <p:clrMapOvr>
    <a:masterClrMapping/>
  </p:clrMapOvr>
</p:sld>
</file>

<file path=ppt/tags/tag1.xml><?xml version="1.0" encoding="utf-8"?>
<p:tagLst xmlns:p="http://schemas.openxmlformats.org/presentationml/2006/main">
  <p:tag name="KSO_WM_DIAGRAM_VIRTUALLY_FRAME" val="{&quot;height&quot;:389.45,&quot;left&quot;:454.7,&quot;top&quot;:62.25,&quot;width&quot;:393.7}"/>
</p:tagLst>
</file>

<file path=ppt/tags/tag2.xml><?xml version="1.0" encoding="utf-8"?>
<p:tagLst xmlns:p="http://schemas.openxmlformats.org/presentationml/2006/main">
  <p:tag name="KSO_WM_DIAGRAM_VIRTUALLY_FRAME" val="{&quot;height&quot;:389.45,&quot;left&quot;:454.7,&quot;top&quot;:62.25,&quot;width&quot;:393.7}"/>
</p:tagLst>
</file>

<file path=ppt/tags/tag3.xml><?xml version="1.0" encoding="utf-8"?>
<p:tagLst xmlns:p="http://schemas.openxmlformats.org/presentationml/2006/main">
  <p:tag name="KSO_WM_DIAGRAM_VIRTUALLY_FRAME" val="{&quot;height&quot;:389.45,&quot;left&quot;:454.7,&quot;top&quot;:62.25,&quot;width&quot;:393.7}"/>
</p:tagLst>
</file>

<file path=ppt/tags/tag4.xml><?xml version="1.0" encoding="utf-8"?>
<p:tagLst xmlns:p="http://schemas.openxmlformats.org/presentationml/2006/main">
  <p:tag name="KSO_WM_DIAGRAM_VIRTUALLY_FRAME" val="{&quot;height&quot;:389.45,&quot;left&quot;:454.7,&quot;top&quot;:62.25,&quot;width&quot;:393.7}"/>
</p:tagLst>
</file>

<file path=ppt/tags/tag5.xml><?xml version="1.0" encoding="utf-8"?>
<p:tagLst xmlns:p="http://schemas.openxmlformats.org/presentationml/2006/main">
  <p:tag name="KSO_WM_DIAGRAM_VIRTUALLY_FRAME" val="{&quot;height&quot;:389.45,&quot;left&quot;:454.7,&quot;top&quot;:62.25,&quot;width&quot;:393.7}"/>
</p:tagLst>
</file>

<file path=ppt/tags/tag6.xml><?xml version="1.0" encoding="utf-8"?>
<p:tagLst xmlns:p="http://schemas.openxmlformats.org/presentationml/2006/main">
  <p:tag name="KSO_WM_DIAGRAM_VIRTUALLY_FRAME" val="{&quot;height&quot;:389.45,&quot;left&quot;:454.7,&quot;top&quot;:62.25,&quot;width&quot;:393.7}"/>
</p:tagLst>
</file>

<file path=ppt/tags/tag7.xml><?xml version="1.0" encoding="utf-8"?>
<p:tagLst xmlns:p="http://schemas.openxmlformats.org/presentationml/2006/main">
  <p:tag name="KSO_WM_DIAGRAM_VIRTUALLY_FRAME" val="{&quot;height&quot;:389.45,&quot;left&quot;:454.7,&quot;top&quot;:62.25,&quot;width&quot;:393.7}"/>
</p:tagLst>
</file>

<file path=ppt/tags/tag8.xml><?xml version="1.0" encoding="utf-8"?>
<p:tagLst xmlns:p="http://schemas.openxmlformats.org/presentationml/2006/main">
  <p:tag name="KSO_WM_DIAGRAM_VIRTUALLY_FRAME" val="{&quot;height&quot;:389.45,&quot;left&quot;:454.7,&quot;top&quot;:62.25,&quot;width&quot;:393.7}"/>
</p:tagLst>
</file>

<file path=ppt/tags/tag9.xml><?xml version="1.0" encoding="utf-8"?>
<p:tagLst xmlns:p="http://schemas.openxmlformats.org/presentationml/2006/main">
  <p:tag name="KSO_WM_DIAGRAM_VIRTUALLY_FRAME" val="{&quot;height&quot;:389.45,&quot;left&quot;:454.7,&quot;top&quot;:62.25,&quot;width&quot;:393.7}"/>
</p:tagLst>
</file>

<file path=ppt/tags/tag10.xml><?xml version="1.0" encoding="utf-8"?>
<p:tagLst xmlns:p="http://schemas.openxmlformats.org/presentationml/2006/main">
  <p:tag name="KSO_WM_DIAGRAM_VIRTUALLY_FRAME" val="{&quot;height&quot;:389.45,&quot;left&quot;:454.7,&quot;top&quot;:62.25,&quot;width&quot;:393.7}"/>
</p:tagLst>
</file>

<file path=ppt/tags/tag11.xml><?xml version="1.0" encoding="utf-8"?>
<p:tagLst xmlns:p="http://schemas.openxmlformats.org/presentationml/2006/main">
  <p:tag name="KSO_WM_DIAGRAM_VIRTUALLY_FRAME" val="{&quot;height&quot;:389.45,&quot;left&quot;:454.7,&quot;top&quot;:62.25,&quot;width&quot;:393.7}"/>
</p:tagLst>
</file>

<file path=ppt/tags/tag12.xml><?xml version="1.0" encoding="utf-8"?>
<p:tagLst xmlns:p="http://schemas.openxmlformats.org/presentationml/2006/main">
  <p:tag name="KSO_WM_DIAGRAM_VIRTUALLY_FRAME" val="{&quot;height&quot;:389.45,&quot;left&quot;:454.7,&quot;top&quot;:62.25,&quot;width&quot;:393.7}"/>
</p:tagLst>
</file>

<file path=ppt/tags/tag13.xml><?xml version="1.0" encoding="utf-8"?>
<p:tagLst xmlns:p="http://schemas.openxmlformats.org/presentationml/2006/main">
  <p:tag name="KSO_WM_DIAGRAM_VIRTUALLY_FRAME" val="{&quot;height&quot;:389.45,&quot;left&quot;:454.7,&quot;top&quot;:62.25,&quot;width&quot;:393.7}"/>
</p:tagLst>
</file>

<file path=ppt/tags/tag14.xml><?xml version="1.0" encoding="utf-8"?>
<p:tagLst xmlns:p="http://schemas.openxmlformats.org/presentationml/2006/main">
  <p:tag name="KSO_WM_DIAGRAM_VIRTUALLY_FRAME" val="{&quot;height&quot;:389.45,&quot;left&quot;:454.7,&quot;top&quot;:62.25,&quot;width&quot;:393.7}"/>
</p:tagLst>
</file>

<file path=ppt/tags/tag15.xml><?xml version="1.0" encoding="utf-8"?>
<p:tagLst xmlns:p="http://schemas.openxmlformats.org/presentationml/2006/main">
  <p:tag name="TABLE_ENDDRAG_ORIGIN_RECT" val="475*215"/>
  <p:tag name="TABLE_ENDDRAG_RECT" val="467*312*475*215"/>
</p:tagLst>
</file>

<file path=ppt/tags/tag16.xml><?xml version="1.0" encoding="utf-8"?>
<p:tagLst xmlns:p="http://schemas.openxmlformats.org/presentationml/2006/main">
  <p:tag name="KSO_WM_DIAGRAM_VIRTUALLY_FRAME" val="{&quot;height&quot;:428.2,&quot;left&quot;:66,&quot;top&quot;:104.3,&quot;width&quot;:853.45}"/>
</p:tagLst>
</file>

<file path=ppt/tags/tag17.xml><?xml version="1.0" encoding="utf-8"?>
<p:tagLst xmlns:p="http://schemas.openxmlformats.org/presentationml/2006/main">
  <p:tag name="KSO_WM_DIAGRAM_VIRTUALLY_FRAME" val="{&quot;height&quot;:428.2,&quot;left&quot;:66,&quot;top&quot;:104.3,&quot;width&quot;:853.45}"/>
</p:tagLst>
</file>

<file path=ppt/tags/tag18.xml><?xml version="1.0" encoding="utf-8"?>
<p:tagLst xmlns:p="http://schemas.openxmlformats.org/presentationml/2006/main">
  <p:tag name="KSO_WM_DIAGRAM_VIRTUALLY_FRAME" val="{&quot;height&quot;:428.2,&quot;left&quot;:66,&quot;top&quot;:104.3,&quot;width&quot;:853.45}"/>
</p:tagLst>
</file>

<file path=ppt/tags/tag19.xml><?xml version="1.0" encoding="utf-8"?>
<p:tagLst xmlns:p="http://schemas.openxmlformats.org/presentationml/2006/main">
  <p:tag name="KSO_WM_DIAGRAM_VIRTUALLY_FRAME" val="{&quot;height&quot;:428.2,&quot;left&quot;:66,&quot;top&quot;:104.3,&quot;width&quot;:853.45}"/>
</p:tagLst>
</file>

<file path=ppt/tags/tag20.xml><?xml version="1.0" encoding="utf-8"?>
<p:tagLst xmlns:p="http://schemas.openxmlformats.org/presentationml/2006/main">
  <p:tag name="KSO_WM_DIAGRAM_VIRTUALLY_FRAME" val="{&quot;height&quot;:428.2,&quot;left&quot;:66,&quot;top&quot;:104.3,&quot;width&quot;:853.45}"/>
</p:tagLst>
</file>

<file path=ppt/tags/tag21.xml><?xml version="1.0" encoding="utf-8"?>
<p:tagLst xmlns:p="http://schemas.openxmlformats.org/presentationml/2006/main">
  <p:tag name="KSO_WM_DIAGRAM_VIRTUALLY_FRAME" val="{&quot;height&quot;:428.2,&quot;left&quot;:66,&quot;top&quot;:104.3,&quot;width&quot;:853.45}"/>
</p:tagLst>
</file>

<file path=ppt/tags/tag22.xml><?xml version="1.0" encoding="utf-8"?>
<p:tagLst xmlns:p="http://schemas.openxmlformats.org/presentationml/2006/main">
  <p:tag name="KSO_WM_DIAGRAM_VIRTUALLY_FRAME" val="{&quot;height&quot;:428.2,&quot;left&quot;:66,&quot;top&quot;:104.3,&quot;width&quot;:853.45}"/>
</p:tagLst>
</file>

<file path=ppt/tags/tag23.xml><?xml version="1.0" encoding="utf-8"?>
<p:tagLst xmlns:p="http://schemas.openxmlformats.org/presentationml/2006/main">
  <p:tag name="KSO_WM_DIAGRAM_VIRTUALLY_FRAME" val="{&quot;height&quot;:390.95,&quot;left&quot;:39.8,&quot;top&quot;:148.8,&quot;width&quot;:887.05}"/>
</p:tagLst>
</file>

<file path=ppt/tags/tag24.xml><?xml version="1.0" encoding="utf-8"?>
<p:tagLst xmlns:p="http://schemas.openxmlformats.org/presentationml/2006/main">
  <p:tag name="KSO_WM_DIAGRAM_VIRTUALLY_FRAME" val="{&quot;height&quot;:390.95,&quot;left&quot;:39.8,&quot;top&quot;:148.8,&quot;width&quot;:887.05}"/>
</p:tagLst>
</file>

<file path=ppt/tags/tag25.xml><?xml version="1.0" encoding="utf-8"?>
<p:tagLst xmlns:p="http://schemas.openxmlformats.org/presentationml/2006/main">
  <p:tag name="KSO_WM_DIAGRAM_VIRTUALLY_FRAME" val="{&quot;height&quot;:390.95,&quot;left&quot;:39.8,&quot;top&quot;:148.8,&quot;width&quot;:887.05}"/>
</p:tagLst>
</file>

<file path=ppt/tags/tag26.xml><?xml version="1.0" encoding="utf-8"?>
<p:tagLst xmlns:p="http://schemas.openxmlformats.org/presentationml/2006/main">
  <p:tag name="KSO_WM_DIAGRAM_VIRTUALLY_FRAME" val="{&quot;height&quot;:390.95,&quot;left&quot;:39.8,&quot;top&quot;:148.8,&quot;width&quot;:887.05}"/>
</p:tagLst>
</file>

<file path=ppt/tags/tag27.xml><?xml version="1.0" encoding="utf-8"?>
<p:tagLst xmlns:p="http://schemas.openxmlformats.org/presentationml/2006/main">
  <p:tag name="KSO_WM_DIAGRAM_VIRTUALLY_FRAME" val="{&quot;height&quot;:390.95,&quot;left&quot;:39.8,&quot;top&quot;:148.8,&quot;width&quot;:887.05}"/>
</p:tagLst>
</file>

<file path=ppt/tags/tag28.xml><?xml version="1.0" encoding="utf-8"?>
<p:tagLst xmlns:p="http://schemas.openxmlformats.org/presentationml/2006/main">
  <p:tag name="KSO_WM_DIAGRAM_VIRTUALLY_FRAME" val="{&quot;height&quot;:390.95,&quot;left&quot;:39.8,&quot;top&quot;:148.8,&quot;width&quot;:887.05}"/>
</p:tagLst>
</file>

<file path=ppt/tags/tag29.xml><?xml version="1.0" encoding="utf-8"?>
<p:tagLst xmlns:p="http://schemas.openxmlformats.org/presentationml/2006/main">
  <p:tag name="KSO_WM_DIAGRAM_VIRTUALLY_FRAME" val="{&quot;height&quot;:390.95,&quot;left&quot;:39.8,&quot;top&quot;:148.8,&quot;width&quot;:887.05}"/>
</p:tagLst>
</file>

<file path=ppt/tags/tag30.xml><?xml version="1.0" encoding="utf-8"?>
<p:tagLst xmlns:p="http://schemas.openxmlformats.org/presentationml/2006/main">
  <p:tag name="KSO_WM_DIAGRAM_VIRTUALLY_FRAME" val="{&quot;height&quot;:390.95,&quot;left&quot;:39.8,&quot;top&quot;:148.8,&quot;width&quot;:887.05}"/>
</p:tagLst>
</file>

<file path=ppt/tags/tag31.xml><?xml version="1.0" encoding="utf-8"?>
<p:tagLst xmlns:p="http://schemas.openxmlformats.org/presentationml/2006/main">
  <p:tag name="KSO_WM_DIAGRAM_VIRTUALLY_FRAME" val="{&quot;height&quot;:390.95,&quot;left&quot;:39.8,&quot;top&quot;:148.8,&quot;width&quot;:887.05}"/>
</p:tagLst>
</file>

<file path=ppt/tags/tag32.xml><?xml version="1.0" encoding="utf-8"?>
<p:tagLst xmlns:p="http://schemas.openxmlformats.org/presentationml/2006/main">
  <p:tag name="KSO_WM_DIAGRAM_VIRTUALLY_FRAME" val="{&quot;height&quot;:390.95,&quot;left&quot;:39.8,&quot;top&quot;:148.8,&quot;width&quot;:887.05}"/>
</p:tagLst>
</file>

<file path=ppt/tags/tag33.xml><?xml version="1.0" encoding="utf-8"?>
<p:tagLst xmlns:p="http://schemas.openxmlformats.org/presentationml/2006/main">
  <p:tag name="KSO_WM_DIAGRAM_VIRTUALLY_FRAME" val="{&quot;height&quot;:390.95,&quot;left&quot;:39.8,&quot;top&quot;:148.8,&quot;width&quot;:887.05}"/>
</p:tagLst>
</file>

<file path=ppt/tags/tag34.xml><?xml version="1.0" encoding="utf-8"?>
<p:tagLst xmlns:p="http://schemas.openxmlformats.org/presentationml/2006/main">
  <p:tag name="KSO_WM_DIAGRAM_VIRTUALLY_FRAME" val="{&quot;height&quot;:390.95,&quot;left&quot;:39.8,&quot;top&quot;:148.8,&quot;width&quot;:887.05}"/>
</p:tagLst>
</file>

<file path=ppt/tags/tag35.xml><?xml version="1.0" encoding="utf-8"?>
<p:tagLst xmlns:p="http://schemas.openxmlformats.org/presentationml/2006/main">
  <p:tag name="KSO_WM_DIAGRAM_VIRTUALLY_FRAME" val="{&quot;height&quot;:390.95,&quot;left&quot;:39.8,&quot;top&quot;:148.8,&quot;width&quot;:887.05}"/>
</p:tagLst>
</file>

<file path=ppt/tags/tag36.xml><?xml version="1.0" encoding="utf-8"?>
<p:tagLst xmlns:p="http://schemas.openxmlformats.org/presentationml/2006/main">
  <p:tag name="KSO_WM_DIAGRAM_VIRTUALLY_FRAME" val="{&quot;height&quot;:390.95,&quot;left&quot;:39.8,&quot;top&quot;:148.8,&quot;width&quot;:887.05}"/>
</p:tagLst>
</file>

<file path=ppt/tags/tag37.xml><?xml version="1.0" encoding="utf-8"?>
<p:tagLst xmlns:p="http://schemas.openxmlformats.org/presentationml/2006/main">
  <p:tag name="KSO_WM_DIAGRAM_VIRTUALLY_FRAME" val="{&quot;height&quot;:389.45,&quot;left&quot;:454.7,&quot;top&quot;:62.25,&quot;width&quot;:393.7}"/>
</p:tagLst>
</file>

<file path=ppt/tags/tag38.xml><?xml version="1.0" encoding="utf-8"?>
<p:tagLst xmlns:p="http://schemas.openxmlformats.org/presentationml/2006/main">
  <p:tag name="KSO_WM_DIAGRAM_VIRTUALLY_FRAME" val="{&quot;height&quot;:389.45,&quot;left&quot;:454.7,&quot;top&quot;:62.25,&quot;width&quot;:393.7}"/>
</p:tagLst>
</file>

<file path=ppt/tags/tag39.xml><?xml version="1.0" encoding="utf-8"?>
<p:tagLst xmlns:p="http://schemas.openxmlformats.org/presentationml/2006/main">
  <p:tag name="KSO_WM_DIAGRAM_VIRTUALLY_FRAME" val="{&quot;height&quot;:389.45,&quot;left&quot;:454.7,&quot;top&quot;:62.25,&quot;width&quot;:393.7}"/>
</p:tagLst>
</file>

<file path=ppt/tags/tag40.xml><?xml version="1.0" encoding="utf-8"?>
<p:tagLst xmlns:p="http://schemas.openxmlformats.org/presentationml/2006/main">
  <p:tag name="KSO_WM_DIAGRAM_VIRTUALLY_FRAME" val="{&quot;height&quot;:389.45,&quot;left&quot;:454.7,&quot;top&quot;:62.25,&quot;width&quot;:393.7}"/>
</p:tagLst>
</file>

<file path=ppt/tags/tag41.xml><?xml version="1.0" encoding="utf-8"?>
<p:tagLst xmlns:p="http://schemas.openxmlformats.org/presentationml/2006/main">
  <p:tag name="KSO_WM_DIAGRAM_VIRTUALLY_FRAME" val="{&quot;height&quot;:389.45,&quot;left&quot;:454.7,&quot;top&quot;:62.25,&quot;width&quot;:393.7}"/>
</p:tagLst>
</file>

<file path=ppt/tags/tag42.xml><?xml version="1.0" encoding="utf-8"?>
<p:tagLst xmlns:p="http://schemas.openxmlformats.org/presentationml/2006/main">
  <p:tag name="KSO_WM_DIAGRAM_VIRTUALLY_FRAME" val="{&quot;height&quot;:389.45,&quot;left&quot;:454.7,&quot;top&quot;:62.25,&quot;width&quot;:393.7}"/>
</p:tagLst>
</file>

<file path=ppt/tags/tag43.xml><?xml version="1.0" encoding="utf-8"?>
<p:tagLst xmlns:p="http://schemas.openxmlformats.org/presentationml/2006/main">
  <p:tag name="KSO_WM_DIAGRAM_VIRTUALLY_FRAME" val="{&quot;height&quot;:389.45,&quot;left&quot;:454.7,&quot;top&quot;:62.25,&quot;width&quot;:393.7}"/>
</p:tagLst>
</file>

<file path=ppt/tags/tag44.xml><?xml version="1.0" encoding="utf-8"?>
<p:tagLst xmlns:p="http://schemas.openxmlformats.org/presentationml/2006/main">
  <p:tag name="KSO_WM_UNIT_TABLE_BEAUTIFY" val="smartTable{1b99ef4f-3501-49e6-a4de-42d6a69d4ff0}"/>
  <p:tag name="TABLE_ENDDRAG_ORIGIN_RECT" val="586*219"/>
  <p:tag name="TABLE_ENDDRAG_RECT" val="325*65*586*219"/>
  <p:tag name="TABLE_AUTOADJUST_FLAG" val="1"/>
</p:tagLst>
</file>

<file path=ppt/tags/tag45.xml><?xml version="1.0" encoding="utf-8"?>
<p:tagLst xmlns:p="http://schemas.openxmlformats.org/presentationml/2006/main">
  <p:tag name="KSO_WM_UNIT_TABLE_BEAUTIFY" val="smartTable{276a7db2-1271-419f-be47-6d3801a2659d}"/>
  <p:tag name="TABLE_ENDDRAG_ORIGIN_RECT" val="583*180"/>
  <p:tag name="TABLE_ENDDRAG_RECT" val="325*324*583*180"/>
  <p:tag name="TABLE_AUTOADJUST_FLAG" val="1"/>
</p:tagLst>
</file>

<file path=ppt/tags/tag46.xml><?xml version="1.0" encoding="utf-8"?>
<p:tagLst xmlns:p="http://schemas.openxmlformats.org/presentationml/2006/main">
  <p:tag name="KSO_WM_BEAUTIFY_FLAG" val=""/>
</p:tagLst>
</file>

<file path=ppt/tags/tag47.xml><?xml version="1.0" encoding="utf-8"?>
<p:tagLst xmlns:p="http://schemas.openxmlformats.org/presentationml/2006/main">
  <p:tag name="KSO_WM_BEAUTIFY_FLAG" val=""/>
</p:tagLst>
</file>

<file path=ppt/tags/tag48.xml><?xml version="1.0" encoding="utf-8"?>
<p:tagLst xmlns:p="http://schemas.openxmlformats.org/presentationml/2006/main">
  <p:tag name="KSO_WM_BEAUTIFY_FLAG" val=""/>
</p:tagLst>
</file>

<file path=ppt/tags/tag49.xml><?xml version="1.0" encoding="utf-8"?>
<p:tagLst xmlns:p="http://schemas.openxmlformats.org/presentationml/2006/main">
  <p:tag name="KSO_WM_UNIT_TABLE_BEAUTIFY" val="smartTable{9772f452-53c7-4ecf-a7ad-9541803404c0}"/>
  <p:tag name="TABLE_ENDDRAG_ORIGIN_RECT" val="522*120"/>
  <p:tag name="TABLE_ENDDRAG_RECT" val="421*368*523*120"/>
</p:tagLst>
</file>

<file path=ppt/tags/tag50.xml><?xml version="1.0" encoding="utf-8"?>
<p:tagLst xmlns:p="http://schemas.openxmlformats.org/presentationml/2006/main">
  <p:tag name="KSO_WM_BEAUTIFY_FLAG" val=""/>
</p:tagLst>
</file>

<file path=ppt/tags/tag51.xml><?xml version="1.0" encoding="utf-8"?>
<p:tagLst xmlns:p="http://schemas.openxmlformats.org/presentationml/2006/main">
  <p:tag name="KSO_WM_BEAUTIFY_FLAG" val=""/>
</p:tagLst>
</file>

<file path=ppt/tags/tag52.xml><?xml version="1.0" encoding="utf-8"?>
<p:tagLst xmlns:p="http://schemas.openxmlformats.org/presentationml/2006/main">
  <p:tag name="KSO_WM_BEAUTIFY_FLAG" val=""/>
</p:tagLst>
</file>

<file path=ppt/tags/tag53.xml><?xml version="1.0" encoding="utf-8"?>
<p:tagLst xmlns:p="http://schemas.openxmlformats.org/presentationml/2006/main">
  <p:tag name="KSO_WM_UNIT_TABLE_BEAUTIFY" val="smartTable{ca124bed-c3f6-4ef7-943c-51e7c42c73dd}"/>
  <p:tag name="TABLE_ENDDRAG_ORIGIN_RECT" val="460*103"/>
  <p:tag name="TABLE_ENDDRAG_RECT" val="453*381*460*103"/>
</p:tagLst>
</file>

<file path=ppt/tags/tag54.xml><?xml version="1.0" encoding="utf-8"?>
<p:tagLst xmlns:p="http://schemas.openxmlformats.org/presentationml/2006/main">
  <p:tag name="KSO_WM_DIAGRAM_VIRTUALLY_FRAME" val="{&quot;height&quot;:389.45,&quot;left&quot;:454.7,&quot;top&quot;:62.25,&quot;width&quot;:393.7}"/>
</p:tagLst>
</file>

<file path=ppt/tags/tag55.xml><?xml version="1.0" encoding="utf-8"?>
<p:tagLst xmlns:p="http://schemas.openxmlformats.org/presentationml/2006/main">
  <p:tag name="KSO_WM_DIAGRAM_VIRTUALLY_FRAME" val="{&quot;height&quot;:389.45,&quot;left&quot;:454.7,&quot;top&quot;:62.25,&quot;width&quot;:393.7}"/>
</p:tagLst>
</file>

<file path=ppt/tags/tag56.xml><?xml version="1.0" encoding="utf-8"?>
<p:tagLst xmlns:p="http://schemas.openxmlformats.org/presentationml/2006/main">
  <p:tag name="KSO_WM_DIAGRAM_VIRTUALLY_FRAME" val="{&quot;height&quot;:389.45,&quot;left&quot;:454.7,&quot;top&quot;:62.25,&quot;width&quot;:393.7}"/>
</p:tagLst>
</file>

<file path=ppt/tags/tag57.xml><?xml version="1.0" encoding="utf-8"?>
<p:tagLst xmlns:p="http://schemas.openxmlformats.org/presentationml/2006/main">
  <p:tag name="KSO_WM_DIAGRAM_VIRTUALLY_FRAME" val="{&quot;height&quot;:389.45,&quot;left&quot;:454.7,&quot;top&quot;:62.25,&quot;width&quot;:393.7}"/>
</p:tagLst>
</file>

<file path=ppt/tags/tag58.xml><?xml version="1.0" encoding="utf-8"?>
<p:tagLst xmlns:p="http://schemas.openxmlformats.org/presentationml/2006/main">
  <p:tag name="KSO_WM_DIAGRAM_VIRTUALLY_FRAME" val="{&quot;height&quot;:389.45,&quot;left&quot;:454.7,&quot;top&quot;:62.25,&quot;width&quot;:393.7}"/>
</p:tagLst>
</file>

<file path=ppt/tags/tag59.xml><?xml version="1.0" encoding="utf-8"?>
<p:tagLst xmlns:p="http://schemas.openxmlformats.org/presentationml/2006/main">
  <p:tag name="KSO_WM_DIAGRAM_VIRTUALLY_FRAME" val="{&quot;height&quot;:389.45,&quot;left&quot;:454.7,&quot;top&quot;:62.25,&quot;width&quot;:393.7}"/>
</p:tagLst>
</file>

<file path=ppt/tags/tag60.xml><?xml version="1.0" encoding="utf-8"?>
<p:tagLst xmlns:p="http://schemas.openxmlformats.org/presentationml/2006/main">
  <p:tag name="KSO_WM_DIAGRAM_VIRTUALLY_FRAME" val="{&quot;height&quot;:389.45,&quot;left&quot;:454.7,&quot;top&quot;:62.25,&quot;width&quot;:393.7}"/>
</p:tagLst>
</file>

<file path=ppt/tags/tag61.xml><?xml version="1.0" encoding="utf-8"?>
<p:tagLst xmlns:p="http://schemas.openxmlformats.org/presentationml/2006/main">
  <p:tag name="KSO_WM_BEAUTIFY_FLAG" val=""/>
</p:tagLst>
</file>

<file path=ppt/tags/tag62.xml><?xml version="1.0" encoding="utf-8"?>
<p:tagLst xmlns:p="http://schemas.openxmlformats.org/presentationml/2006/main">
  <p:tag name="KSO_WM_DOC_GUID" val="{0497828f-2400-4d0e-902c-b3e562cb199c}"/>
  <p:tag name="COMMONDATA" val="eyJoZGlkIjoiMzAwZThjZTkwYjQ2YjdiNjE2OTMyZTBlZGJhM2RkZTYifQ=="/>
  <p:tag name="KSO_WPP_MARK_KEY" val="bd80d6df-64c7-4af5-ad08-701e7670d8aa"/>
  <p:tag name="commondata" val="eyJoZGlkIjoiMmM3MmFmYTNmYTA5NjAyNDc4OWE4ZWExOTk1ZmZmNmYifQ=="/>
</p:tagLst>
</file>

<file path=ppt/theme/theme1.xml><?xml version="1.0" encoding="utf-8"?>
<a:theme xmlns:a="http://schemas.openxmlformats.org/drawingml/2006/main" name="ADITemplate">
  <a:themeElements>
    <a:clrScheme name="Analog Devices Color Palette">
      <a:dk1>
        <a:srgbClr val="656565"/>
      </a:dk1>
      <a:lt1>
        <a:srgbClr val="FFFFFF"/>
      </a:lt1>
      <a:dk2>
        <a:srgbClr val="003D61"/>
      </a:dk2>
      <a:lt2>
        <a:srgbClr val="1E4056"/>
      </a:lt2>
      <a:accent1>
        <a:srgbClr val="009FBD"/>
      </a:accent1>
      <a:accent2>
        <a:srgbClr val="003D61"/>
      </a:accent2>
      <a:accent3>
        <a:srgbClr val="A91D45"/>
      </a:accent3>
      <a:accent4>
        <a:srgbClr val="27B34F"/>
      </a:accent4>
      <a:accent5>
        <a:srgbClr val="7C4A8B"/>
      </a:accent5>
      <a:accent6>
        <a:srgbClr val="FF7200"/>
      </a:accent6>
      <a:hlink>
        <a:srgbClr val="009FBD"/>
      </a:hlink>
      <a:folHlink>
        <a:srgbClr val="7C4A8B"/>
      </a:folHlink>
    </a:clrScheme>
    <a:fontScheme name="ADI PPT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solidFill>
            <a:schemeClr val="tx1"/>
          </a:solidFill>
          <a:miter lim="800000"/>
        </a:ln>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12700">
          <a:solidFill>
            <a:schemeClr val="tx1"/>
          </a:solidFill>
        </a:ln>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GTC_2010_Presentation_template</Template>
  <TotalTime>0</TotalTime>
  <Words>6146</Words>
  <Application>WPS 演示</Application>
  <PresentationFormat>宽屏</PresentationFormat>
  <Paragraphs>361</Paragraphs>
  <Slides>14</Slides>
  <Notes>7</Notes>
  <HiddenSlides>0</HiddenSlides>
  <MMClips>2</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14</vt:i4>
      </vt:variant>
    </vt:vector>
  </HeadingPairs>
  <TitlesOfParts>
    <vt:vector size="36" baseType="lpstr">
      <vt:lpstr>Arial</vt:lpstr>
      <vt:lpstr>宋体</vt:lpstr>
      <vt:lpstr>Wingdings</vt:lpstr>
      <vt:lpstr>微软雅黑</vt:lpstr>
      <vt:lpstr>Lucida Grande</vt:lpstr>
      <vt:lpstr>Arial</vt:lpstr>
      <vt:lpstr>字魂105号-简雅黑</vt:lpstr>
      <vt:lpstr>Calibri</vt:lpstr>
      <vt:lpstr>华文行楷</vt:lpstr>
      <vt:lpstr>Times New Roman</vt:lpstr>
      <vt:lpstr>Wingdings</vt:lpstr>
      <vt:lpstr>MiSans</vt:lpstr>
      <vt:lpstr>MiSans</vt:lpstr>
      <vt:lpstr>MingLiU-ExtB</vt:lpstr>
      <vt:lpstr>Arial Unicode MS</vt:lpstr>
      <vt:lpstr>黑体</vt:lpstr>
      <vt:lpstr>思源黑体 CN Regular</vt:lpstr>
      <vt:lpstr>思源黑体 CN Bold</vt:lpstr>
      <vt:lpstr>微软雅黑 Light</vt:lpstr>
      <vt:lpstr>var(--dsw-font-markdown-table-head)</vt:lpstr>
      <vt:lpstr>Segoe Print</vt:lpstr>
      <vt:lpstr>ADITemplate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ATS 2015 Powerpoint Template</dc:title>
  <dc:creator/>
  <cp:lastModifiedBy>WPS_1751960012</cp:lastModifiedBy>
  <cp:revision>2331</cp:revision>
  <dcterms:created xsi:type="dcterms:W3CDTF">2014-02-27T20:16:00Z</dcterms:created>
  <dcterms:modified xsi:type="dcterms:W3CDTF">2025-10-30T08:57:26Z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0x01010025289538D0CD3C48ADF38C136BB3F687</vt:lpwstr>
  </property>
  <property fmtid="{D5CDD505-2E9C-101B-9397-08002B2CF9AE}" pid="3" name="GUID">
    <vt:lpwstr>389b4687-a1b1-4777-9116-2392406d5a38</vt:lpwstr>
  </property>
  <property fmtid="{D5CDD505-2E9C-101B-9397-08002B2CF9AE}" pid="4" name="WorkflowCreationPath">
    <vt:lpwstr>42f53382-06a9-47d8-b27d-cfc7153d71c0,8;42f53382-06a9-47d8-b27d-cfc7153d71c0,10;42f53382-06a9-47d8-b27d-cfc7153d71c0,12;42f53382-06a9-47d8-b27d-cfc7153d71c0,14;42f53382-06a9-47d8-b27d-cfc7153d71c0,16;42f53382-06a9-47d8-b27d-cfc7153d71c0,18;42f53382-06a9-47</vt:lpwstr>
  </property>
  <property fmtid="{D5CDD505-2E9C-101B-9397-08002B2CF9AE}" pid="5" name="KSOProductBuildVer">
    <vt:lpwstr>2052-12.1.0.21915</vt:lpwstr>
  </property>
  <property fmtid="{D5CDD505-2E9C-101B-9397-08002B2CF9AE}" pid="6" name="ICV">
    <vt:lpwstr>28F8C5A465194D5AB3BA8DCB9AA6DC10_13</vt:lpwstr>
  </property>
</Properties>
</file>